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310" r:id="rId4"/>
    <p:sldId id="313" r:id="rId5"/>
    <p:sldId id="314" r:id="rId6"/>
    <p:sldId id="315" r:id="rId7"/>
    <p:sldId id="316" r:id="rId8"/>
    <p:sldId id="317" r:id="rId9"/>
    <p:sldId id="318" r:id="rId10"/>
    <p:sldId id="308" r:id="rId11"/>
    <p:sldId id="309" r:id="rId12"/>
    <p:sldId id="304" r:id="rId13"/>
    <p:sldId id="307" r:id="rId14"/>
    <p:sldId id="311" r:id="rId15"/>
    <p:sldId id="306" r:id="rId16"/>
    <p:sldId id="280" r:id="rId17"/>
    <p:sldId id="299" r:id="rId18"/>
    <p:sldId id="264" r:id="rId19"/>
    <p:sldId id="265" r:id="rId20"/>
    <p:sldId id="32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91"/>
    <a:srgbClr val="9AACB6"/>
    <a:srgbClr val="EFAB4A"/>
    <a:srgbClr val="3D4DB8"/>
    <a:srgbClr val="E75100"/>
    <a:srgbClr val="8A56B1"/>
    <a:srgbClr val="537DC9"/>
    <a:srgbClr val="19A79A"/>
    <a:srgbClr val="592270"/>
    <a:srgbClr val="BE5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1298"/>
  </p:normalViewPr>
  <p:slideViewPr>
    <p:cSldViewPr snapToGrid="0" snapToObjects="1">
      <p:cViewPr varScale="1">
        <p:scale>
          <a:sx n="71" d="100"/>
          <a:sy n="71" d="100"/>
        </p:scale>
        <p:origin x="7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F113B-2231-A54E-98D2-BD44F2E72227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061D8-DF99-114C-9A39-29FFFD6E3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6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061D8-DF99-114C-9A39-29FFFD6E3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061D8-DF99-114C-9A39-29FFFD6E38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061D8-DF99-114C-9A39-29FFFD6E3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061D8-DF99-114C-9A39-29FFFD6E38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8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061D8-DF99-114C-9A39-29FFFD6E38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45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061D8-DF99-114C-9A39-29FFFD6E38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3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061D8-DF99-114C-9A39-29FFFD6E38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061D8-DF99-114C-9A39-29FFFD6E38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0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061D8-DF99-114C-9A39-29FFFD6E38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9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74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21618"/>
            <a:ext cx="5846064" cy="36528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11"/>
          <p:cNvSpPr/>
          <p:nvPr userDrawn="1"/>
        </p:nvSpPr>
        <p:spPr>
          <a:xfrm>
            <a:off x="6832600" y="-409903"/>
            <a:ext cx="5359400" cy="7267903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6D00"/>
          </a:solidFill>
          <a:ln>
            <a:noFill/>
          </a:ln>
        </p:spPr>
      </p:sp>
      <p:sp>
        <p:nvSpPr>
          <p:cNvPr id="10" name="Card 9"/>
          <p:cNvSpPr/>
          <p:nvPr userDrawn="1"/>
        </p:nvSpPr>
        <p:spPr>
          <a:xfrm flipV="1">
            <a:off x="1117600" y="5324475"/>
            <a:ext cx="11074400" cy="573086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76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3516 h 10000"/>
              <a:gd name="connsiteX1" fmla="*/ 76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3516 h 10000"/>
              <a:gd name="connsiteX0" fmla="*/ 0 w 10000"/>
              <a:gd name="connsiteY0" fmla="*/ 5790 h 10000"/>
              <a:gd name="connsiteX1" fmla="*/ 76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5790 h 10000"/>
              <a:gd name="connsiteX0" fmla="*/ 0 w 10000"/>
              <a:gd name="connsiteY0" fmla="*/ 5790 h 10000"/>
              <a:gd name="connsiteX1" fmla="*/ 396 w 10000"/>
              <a:gd name="connsiteY1" fmla="*/ 37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5790 h 10000"/>
              <a:gd name="connsiteX0" fmla="*/ 0 w 10000"/>
              <a:gd name="connsiteY0" fmla="*/ 5790 h 10000"/>
              <a:gd name="connsiteX1" fmla="*/ 219 w 10000"/>
              <a:gd name="connsiteY1" fmla="*/ 37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579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5790"/>
                </a:moveTo>
                <a:lnTo>
                  <a:pt x="219" y="379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90"/>
                </a:lnTo>
                <a:close/>
              </a:path>
            </a:pathLst>
          </a:custGeom>
          <a:solidFill>
            <a:srgbClr val="FFD180"/>
          </a:solidFill>
          <a:ln>
            <a:solidFill>
              <a:srgbClr val="FFD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1524000" y="5324475"/>
            <a:ext cx="5791729" cy="573086"/>
          </a:xfrm>
        </p:spPr>
        <p:txBody>
          <a:bodyPr anchor="ctr" anchorCtr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6069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8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0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3228" y="74142"/>
            <a:ext cx="1323817" cy="7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3228" y="74142"/>
            <a:ext cx="1323817" cy="7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56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4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1B26B-5075-2441-983A-C0F3D528F40B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72C15-0DCF-8749-9B7C-D3959561C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2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tiff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microsoft.com/office/2007/relationships/hdphoto" Target="../media/hdphoto4.wdp"/><Relationship Id="rId4" Type="http://schemas.openxmlformats.org/officeDocument/2006/relationships/image" Target="../media/image11.tiff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7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tiff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microsoft.com/office/2007/relationships/hdphoto" Target="../media/hdphoto8.wdp"/><Relationship Id="rId7" Type="http://schemas.openxmlformats.org/officeDocument/2006/relationships/image" Target="../media/image24.tiff"/><Relationship Id="rId12" Type="http://schemas.openxmlformats.org/officeDocument/2006/relationships/image" Target="../media/image28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11" Type="http://schemas.microsoft.com/office/2007/relationships/hdphoto" Target="../media/hdphoto9.wdp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12.wdp"/><Relationship Id="rId3" Type="http://schemas.openxmlformats.org/officeDocument/2006/relationships/image" Target="../media/image24.tiff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microsoft.com/office/2007/relationships/hdphoto" Target="../media/hdphoto13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tiff"/><Relationship Id="rId11" Type="http://schemas.openxmlformats.org/officeDocument/2006/relationships/image" Target="../media/image34.tiff"/><Relationship Id="rId5" Type="http://schemas.microsoft.com/office/2007/relationships/hdphoto" Target="../media/hdphoto10.wdp"/><Relationship Id="rId15" Type="http://schemas.openxmlformats.org/officeDocument/2006/relationships/image" Target="../media/image37.png"/><Relationship Id="rId10" Type="http://schemas.openxmlformats.org/officeDocument/2006/relationships/image" Target="../media/image33.tiff"/><Relationship Id="rId4" Type="http://schemas.openxmlformats.org/officeDocument/2006/relationships/image" Target="../media/image29.png"/><Relationship Id="rId9" Type="http://schemas.openxmlformats.org/officeDocument/2006/relationships/image" Target="../media/image32.tiff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24.tiff"/><Relationship Id="rId18" Type="http://schemas.openxmlformats.org/officeDocument/2006/relationships/image" Target="../media/image43.png"/><Relationship Id="rId3" Type="http://schemas.microsoft.com/office/2007/relationships/hdphoto" Target="../media/hdphoto8.wdp"/><Relationship Id="rId7" Type="http://schemas.openxmlformats.org/officeDocument/2006/relationships/image" Target="../media/image39.png"/><Relationship Id="rId12" Type="http://schemas.microsoft.com/office/2007/relationships/hdphoto" Target="../media/hdphoto16.wdp"/><Relationship Id="rId17" Type="http://schemas.microsoft.com/office/2007/relationships/hdphoto" Target="../media/hdphoto9.wdp"/><Relationship Id="rId2" Type="http://schemas.openxmlformats.org/officeDocument/2006/relationships/image" Target="../media/image21.png"/><Relationship Id="rId16" Type="http://schemas.openxmlformats.org/officeDocument/2006/relationships/image" Target="../media/image42.png"/><Relationship Id="rId20" Type="http://schemas.microsoft.com/office/2007/relationships/hdphoto" Target="../media/hdphoto1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5" Type="http://schemas.openxmlformats.org/officeDocument/2006/relationships/image" Target="../media/image34.tiff"/><Relationship Id="rId10" Type="http://schemas.microsoft.com/office/2007/relationships/hdphoto" Target="../media/hdphoto15.wdp"/><Relationship Id="rId19" Type="http://schemas.openxmlformats.org/officeDocument/2006/relationships/image" Target="../media/image44.jpeg"/><Relationship Id="rId4" Type="http://schemas.openxmlformats.org/officeDocument/2006/relationships/image" Target="../media/image22.png"/><Relationship Id="rId9" Type="http://schemas.openxmlformats.org/officeDocument/2006/relationships/image" Target="../media/image40.png"/><Relationship Id="rId1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9.wdp"/><Relationship Id="rId5" Type="http://schemas.openxmlformats.org/officeDocument/2006/relationships/image" Target="../media/image46.png"/><Relationship Id="rId4" Type="http://schemas.microsoft.com/office/2007/relationships/hdphoto" Target="../media/hdphoto1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tiff"/><Relationship Id="rId5" Type="http://schemas.microsoft.com/office/2007/relationships/hdphoto" Target="../media/hdphoto20.wdp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53.tiff"/><Relationship Id="rId7" Type="http://schemas.microsoft.com/office/2007/relationships/hdphoto" Target="../media/hdphoto22.wdp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microsoft.com/office/2007/relationships/hdphoto" Target="../media/hdphoto21.wdp"/><Relationship Id="rId4" Type="http://schemas.openxmlformats.org/officeDocument/2006/relationships/image" Target="../media/image54.png"/><Relationship Id="rId9" Type="http://schemas.microsoft.com/office/2007/relationships/hdphoto" Target="../media/hdphoto2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42863"/>
            <a:ext cx="12187410" cy="6858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7200" dirty="0"/>
              <a:t>P</a:t>
            </a:r>
            <a:r>
              <a:rPr lang="en-US" sz="4800" dirty="0"/>
              <a:t>resentation</a:t>
            </a:r>
            <a:endParaRPr lang="en-US" sz="3800" b="1" dirty="0">
              <a:solidFill>
                <a:srgbClr val="E751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5972" y="55809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1125" y="5365549"/>
            <a:ext cx="16914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Team </a:t>
            </a:r>
            <a:r>
              <a:rPr lang="en-US" sz="2600" b="1" dirty="0">
                <a:solidFill>
                  <a:srgbClr val="E75100"/>
                </a:solidFill>
              </a:rPr>
              <a:t>TLC</a:t>
            </a:r>
          </a:p>
        </p:txBody>
      </p:sp>
    </p:spTree>
    <p:extLst>
      <p:ext uri="{BB962C8B-B14F-4D97-AF65-F5344CB8AC3E}">
        <p14:creationId xmlns:p14="http://schemas.microsoft.com/office/powerpoint/2010/main" val="11729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3" name="Pentagon 2"/>
          <p:cNvSpPr/>
          <p:nvPr/>
        </p:nvSpPr>
        <p:spPr>
          <a:xfrm>
            <a:off x="1081235" y="500358"/>
            <a:ext cx="3795566" cy="889897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002060"/>
                </a:solidFill>
                <a:latin typeface="+mj-lt"/>
              </a:rPr>
              <a:t>Smart Home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500357"/>
            <a:ext cx="169190" cy="889897"/>
          </a:xfrm>
          <a:prstGeom prst="rect">
            <a:avLst/>
          </a:prstGeom>
          <a:solidFill>
            <a:srgbClr val="8D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99501" l="9961" r="89941">
                        <a14:foregroundMark x1="31445" y1="68719" x2="31445" y2="68719"/>
                        <a14:foregroundMark x1="39160" y1="89517" x2="39160" y2="89850"/>
                        <a14:foregroundMark x1="33789" y1="88519" x2="33789" y2="88519"/>
                        <a14:foregroundMark x1="43262" y1="93012" x2="59863" y2="93677"/>
                        <a14:foregroundMark x1="41016" y1="89684" x2="30078" y2="89850"/>
                        <a14:foregroundMark x1="20703" y1="81364" x2="36523" y2="86356"/>
                        <a14:foregroundMark x1="22070" y1="85857" x2="30762" y2="91181"/>
                        <a14:foregroundMark x1="42676" y1="92180" x2="37988" y2="92512"/>
                        <a14:foregroundMark x1="42969" y1="91514" x2="33203" y2="91514"/>
                        <a14:foregroundMark x1="32129" y1="91015" x2="43457" y2="91015"/>
                        <a14:foregroundMark x1="61719" y1="90183" x2="65234" y2="89517"/>
                        <a14:foregroundMark x1="66992" y1="89517" x2="72949" y2="90516"/>
                        <a14:foregroundMark x1="76172" y1="86522" x2="71680" y2="91514"/>
                        <a14:foregroundMark x1="61523" y1="91181" x2="69043" y2="91514"/>
                        <a14:foregroundMark x1="75098" y1="91847" x2="79492" y2="85524"/>
                        <a14:foregroundMark x1="80957" y1="82862" x2="80078" y2="89018"/>
                      </a14:backgroundRemoval>
                    </a14:imgEffect>
                  </a14:imgLayer>
                </a14:imgProps>
              </a:ext>
            </a:extLst>
          </a:blip>
          <a:srcRect l="17563" t="15651" r="14956" b="-289"/>
          <a:stretch/>
        </p:blipFill>
        <p:spPr>
          <a:xfrm>
            <a:off x="1503907" y="2426755"/>
            <a:ext cx="6107099" cy="4495646"/>
          </a:xfrm>
          <a:prstGeom prst="rect">
            <a:avLst/>
          </a:prstGeom>
        </p:spPr>
      </p:pic>
      <p:cxnSp>
        <p:nvCxnSpPr>
          <p:cNvPr id="38" name="Elbow Connector 37"/>
          <p:cNvCxnSpPr>
            <a:endCxn id="55" idx="2"/>
          </p:cNvCxnSpPr>
          <p:nvPr/>
        </p:nvCxnSpPr>
        <p:spPr>
          <a:xfrm flipV="1">
            <a:off x="7172993" y="4511108"/>
            <a:ext cx="789490" cy="424089"/>
          </a:xfrm>
          <a:prstGeom prst="bentConnector3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716" y="4127761"/>
            <a:ext cx="766694" cy="76669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00" b="95900" l="7400" r="91900">
                        <a14:foregroundMark x1="45900" y1="52400" x2="45900" y2="52400"/>
                        <a14:foregroundMark x1="37800" y1="36600" x2="36000" y2="70000"/>
                        <a14:foregroundMark x1="49700" y1="6000" x2="25800" y2="8700"/>
                        <a14:foregroundMark x1="22100" y1="8800" x2="12300" y2="15000"/>
                        <a14:foregroundMark x1="56200" y1="93600" x2="30500" y2="92400"/>
                        <a14:foregroundMark x1="26900" y1="90900" x2="19700" y2="86900"/>
                        <a14:foregroundMark x1="18600" y1="84300" x2="15000" y2="69500"/>
                        <a14:foregroundMark x1="15200" y1="66500" x2="11600" y2="39900"/>
                        <a14:foregroundMark x1="15200" y1="67600" x2="15200" y2="67600"/>
                        <a14:foregroundMark x1="10800" y1="37600" x2="10100" y2="23100"/>
                        <a14:foregroundMark x1="9700" y1="21600" x2="11600" y2="159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3787" y="4679194"/>
            <a:ext cx="373669" cy="373669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40" idx="3"/>
            <a:endCxn id="50" idx="2"/>
          </p:cNvCxnSpPr>
          <p:nvPr/>
        </p:nvCxnSpPr>
        <p:spPr>
          <a:xfrm flipV="1">
            <a:off x="4557456" y="2588506"/>
            <a:ext cx="4399554" cy="2277523"/>
          </a:xfrm>
          <a:prstGeom prst="bentConnector3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626" b="84939" l="55375" r="95042"/>
                    </a14:imgEffect>
                  </a14:imgLayer>
                </a14:imgProps>
              </a:ext>
            </a:extLst>
          </a:blip>
          <a:srcRect l="50417" t="26087" b="8522"/>
          <a:stretch/>
        </p:blipFill>
        <p:spPr>
          <a:xfrm>
            <a:off x="9140374" y="2194553"/>
            <a:ext cx="1131014" cy="8949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32" b="97315" l="6250" r="92500">
                        <a14:foregroundMark x1="84250" y1="35570" x2="84250" y2="35570"/>
                        <a14:foregroundMark x1="81500" y1="25503" x2="81500" y2="50000"/>
                        <a14:foregroundMark x1="73250" y1="41946" x2="72500" y2="50671"/>
                        <a14:foregroundMark x1="48250" y1="21812" x2="48500" y2="51678"/>
                        <a14:foregroundMark x1="24500" y1="56040" x2="28250" y2="90940"/>
                        <a14:foregroundMark x1="16750" y1="57718" x2="20500" y2="97315"/>
                        <a14:foregroundMark x1="21750" y1="24161" x2="21750" y2="43289"/>
                        <a14:foregroundMark x1="15000" y1="49329" x2="24750" y2="49664"/>
                        <a14:foregroundMark x1="26750" y1="43624" x2="28000" y2="50000"/>
                        <a14:foregroundMark x1="52250" y1="57718" x2="53500" y2="95302"/>
                        <a14:foregroundMark x1="44250" y1="59396" x2="44750" y2="89597"/>
                        <a14:foregroundMark x1="52750" y1="55034" x2="53750" y2="71141"/>
                        <a14:foregroundMark x1="73750" y1="59732" x2="72250" y2="91275"/>
                        <a14:foregroundMark x1="82250" y1="58054" x2="80500" y2="96980"/>
                        <a14:backgroundMark x1="59750" y1="26510" x2="59750" y2="13087"/>
                        <a14:backgroundMark x1="27000" y1="16107" x2="28000" y2="27181"/>
                        <a14:backgroundMark x1="70250" y1="18792" x2="70250" y2="48993"/>
                        <a14:backgroundMark x1="84250" y1="14094" x2="75750" y2="14765"/>
                        <a14:backgroundMark x1="39000" y1="17450" x2="37250" y2="375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847" y="4697742"/>
            <a:ext cx="1126437" cy="839196"/>
          </a:xfrm>
          <a:prstGeom prst="rect">
            <a:avLst/>
          </a:prstGeom>
        </p:spPr>
      </p:pic>
      <p:cxnSp>
        <p:nvCxnSpPr>
          <p:cNvPr id="46" name="Elbow Connector 45"/>
          <p:cNvCxnSpPr>
            <a:endCxn id="47" idx="6"/>
          </p:cNvCxnSpPr>
          <p:nvPr/>
        </p:nvCxnSpPr>
        <p:spPr>
          <a:xfrm rot="10800000">
            <a:off x="1657678" y="5117341"/>
            <a:ext cx="3451301" cy="40826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17677" y="4397341"/>
            <a:ext cx="1440000" cy="1440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957010" y="1868506"/>
            <a:ext cx="1440000" cy="1440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962483" y="3791108"/>
            <a:ext cx="1440000" cy="1440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7886" y="5557584"/>
            <a:ext cx="1080000" cy="108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Light</a:t>
            </a:r>
          </a:p>
        </p:txBody>
      </p:sp>
      <p:sp>
        <p:nvSpPr>
          <p:cNvPr id="57" name="Oval 56"/>
          <p:cNvSpPr/>
          <p:nvPr/>
        </p:nvSpPr>
        <p:spPr>
          <a:xfrm>
            <a:off x="10167825" y="2449430"/>
            <a:ext cx="1080000" cy="108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Motion</a:t>
            </a:r>
          </a:p>
        </p:txBody>
      </p:sp>
      <p:sp>
        <p:nvSpPr>
          <p:cNvPr id="58" name="Oval 57"/>
          <p:cNvSpPr/>
          <p:nvPr/>
        </p:nvSpPr>
        <p:spPr>
          <a:xfrm>
            <a:off x="9087825" y="4474031"/>
            <a:ext cx="1080000" cy="108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Camera</a:t>
            </a:r>
          </a:p>
        </p:txBody>
      </p:sp>
      <p:sp>
        <p:nvSpPr>
          <p:cNvPr id="59" name="Oval 58"/>
          <p:cNvSpPr/>
          <p:nvPr/>
        </p:nvSpPr>
        <p:spPr>
          <a:xfrm>
            <a:off x="8375231" y="5195547"/>
            <a:ext cx="1512000" cy="1512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Facial Recognition</a:t>
            </a:r>
          </a:p>
        </p:txBody>
      </p:sp>
      <p:sp>
        <p:nvSpPr>
          <p:cNvPr id="60" name="Oval 59"/>
          <p:cNvSpPr/>
          <p:nvPr/>
        </p:nvSpPr>
        <p:spPr>
          <a:xfrm>
            <a:off x="9447825" y="3117952"/>
            <a:ext cx="1260000" cy="12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ARM-</a:t>
            </a:r>
            <a:r>
              <a:rPr lang="en-US" dirty="0" err="1">
                <a:latin typeface="Gill Sans Light" charset="0"/>
                <a:ea typeface="Gill Sans Light" charset="0"/>
                <a:cs typeface="Gill Sans Light" charset="0"/>
              </a:rPr>
              <a:t>ing</a:t>
            </a:r>
            <a:endParaRPr lang="en-US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190" b="89905" l="10000" r="90000"/>
                    </a14:imgEffect>
                  </a14:imgLayer>
                </a14:imgProps>
              </a:ext>
            </a:extLst>
          </a:blip>
          <a:srcRect l="12327" t="8130" r="17168" b="10830"/>
          <a:stretch/>
        </p:blipFill>
        <p:spPr>
          <a:xfrm>
            <a:off x="655004" y="2083419"/>
            <a:ext cx="1145764" cy="98772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09633" y="1887518"/>
            <a:ext cx="1440000" cy="1440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14975" y="3071139"/>
            <a:ext cx="1080000" cy="108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Temper-</a:t>
            </a:r>
            <a:r>
              <a:rPr lang="en-US" dirty="0" err="1">
                <a:latin typeface="Gill Sans Light" charset="0"/>
                <a:ea typeface="Gill Sans Light" charset="0"/>
                <a:cs typeface="Gill Sans Light" charset="0"/>
              </a:rPr>
              <a:t>ature</a:t>
            </a:r>
            <a:endParaRPr lang="en-US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744664" y="959116"/>
            <a:ext cx="2851689" cy="817246"/>
            <a:chOff x="5321117" y="4578092"/>
            <a:chExt cx="2851689" cy="817246"/>
          </a:xfrm>
        </p:grpSpPr>
        <p:sp>
          <p:nvSpPr>
            <p:cNvPr id="65" name="Rectangle 64"/>
            <p:cNvSpPr/>
            <p:nvPr/>
          </p:nvSpPr>
          <p:spPr>
            <a:xfrm>
              <a:off x="5321117" y="4578092"/>
              <a:ext cx="2851689" cy="817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72020" y="4716110"/>
              <a:ext cx="2349881" cy="511146"/>
            </a:xfrm>
            <a:prstGeom prst="rect">
              <a:avLst/>
            </a:prstGeom>
          </p:spPr>
        </p:pic>
      </p:grpSp>
      <p:cxnSp>
        <p:nvCxnSpPr>
          <p:cNvPr id="68" name="Curved Connector 67"/>
          <p:cNvCxnSpPr>
            <a:stCxn id="40" idx="3"/>
            <a:endCxn id="65" idx="2"/>
          </p:cNvCxnSpPr>
          <p:nvPr/>
        </p:nvCxnSpPr>
        <p:spPr>
          <a:xfrm flipV="1">
            <a:off x="4557456" y="1776362"/>
            <a:ext cx="3613053" cy="3089667"/>
          </a:xfrm>
          <a:prstGeom prst="curvedConnector2">
            <a:avLst/>
          </a:prstGeom>
          <a:ln w="28575">
            <a:solidFill>
              <a:schemeClr val="accent6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endCxn id="62" idx="6"/>
          </p:cNvCxnSpPr>
          <p:nvPr/>
        </p:nvCxnSpPr>
        <p:spPr>
          <a:xfrm rot="16200000" flipV="1">
            <a:off x="1551687" y="3005464"/>
            <a:ext cx="2115634" cy="1319742"/>
          </a:xfrm>
          <a:prstGeom prst="bentConnector2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endCxn id="65" idx="2"/>
          </p:cNvCxnSpPr>
          <p:nvPr/>
        </p:nvCxnSpPr>
        <p:spPr>
          <a:xfrm flipV="1">
            <a:off x="3269376" y="1776362"/>
            <a:ext cx="4901133" cy="2946790"/>
          </a:xfrm>
          <a:prstGeom prst="curvedConnector2">
            <a:avLst/>
          </a:prstGeom>
          <a:ln w="28575">
            <a:solidFill>
              <a:schemeClr val="accent6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81234" y="1440795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IoT</a:t>
            </a:r>
            <a:r>
              <a:rPr lang="en-US" sz="2200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 devices at home</a:t>
            </a:r>
          </a:p>
        </p:txBody>
      </p:sp>
      <p:cxnSp>
        <p:nvCxnSpPr>
          <p:cNvPr id="33" name="Curved Connector 67">
            <a:extLst>
              <a:ext uri="{FF2B5EF4-FFF2-40B4-BE49-F238E27FC236}">
                <a16:creationId xmlns:a16="http://schemas.microsoft.com/office/drawing/2014/main" id="{4494D28A-599F-4559-8DD6-D8B1D698DCB3}"/>
              </a:ext>
            </a:extLst>
          </p:cNvPr>
          <p:cNvCxnSpPr>
            <a:cxnSpLocks/>
            <a:endCxn id="65" idx="2"/>
          </p:cNvCxnSpPr>
          <p:nvPr/>
        </p:nvCxnSpPr>
        <p:spPr>
          <a:xfrm rot="5400000" flipH="1" flipV="1">
            <a:off x="4765121" y="2120220"/>
            <a:ext cx="3749246" cy="3061530"/>
          </a:xfrm>
          <a:prstGeom prst="curvedConnector3">
            <a:avLst>
              <a:gd name="adj1" fmla="val 4369"/>
            </a:avLst>
          </a:prstGeom>
          <a:ln w="28575">
            <a:solidFill>
              <a:schemeClr val="accent6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75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A7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25913" y="5055055"/>
            <a:ext cx="1879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IoT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/>
              <a:t>Security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26834" y="1991417"/>
            <a:ext cx="2880000" cy="2880000"/>
            <a:chOff x="5971520" y="2052672"/>
            <a:chExt cx="2880000" cy="2880000"/>
          </a:xfrm>
        </p:grpSpPr>
        <p:sp>
          <p:nvSpPr>
            <p:cNvPr id="9" name="Oval 8"/>
            <p:cNvSpPr/>
            <p:nvPr/>
          </p:nvSpPr>
          <p:spPr>
            <a:xfrm>
              <a:off x="5971520" y="2052672"/>
              <a:ext cx="2880000" cy="2880000"/>
            </a:xfrm>
            <a:prstGeom prst="ellipse">
              <a:avLst/>
            </a:prstGeom>
            <a:solidFill>
              <a:srgbClr val="EC9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186120" y="2268672"/>
              <a:ext cx="2448000" cy="24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8301" y="2268672"/>
              <a:ext cx="2445820" cy="2448000"/>
            </a:xfrm>
            <a:prstGeom prst="ellipse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693812" y="3094457"/>
            <a:ext cx="1198908" cy="1195200"/>
            <a:chOff x="10039998" y="3676217"/>
            <a:chExt cx="1198908" cy="1195200"/>
          </a:xfrm>
        </p:grpSpPr>
        <p:sp>
          <p:nvSpPr>
            <p:cNvPr id="23" name="Oval 22"/>
            <p:cNvSpPr/>
            <p:nvPr/>
          </p:nvSpPr>
          <p:spPr>
            <a:xfrm>
              <a:off x="10039998" y="3676217"/>
              <a:ext cx="1198908" cy="1195200"/>
            </a:xfrm>
            <a:prstGeom prst="ellipse">
              <a:avLst/>
            </a:prstGeom>
            <a:solidFill>
              <a:srgbClr val="EFA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4727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56926" y="3879650"/>
              <a:ext cx="765052" cy="765052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7015114" y="3215003"/>
            <a:ext cx="32171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Prevent</a:t>
            </a:r>
            <a:r>
              <a:rPr lang="en-US" sz="2000" b="1" dirty="0">
                <a:latin typeface="Gill Sans Light" charset="0"/>
                <a:ea typeface="Gill Sans Light" charset="0"/>
                <a:cs typeface="Gill Sans Light" charset="0"/>
              </a:rPr>
              <a:t> Attack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Whitelist of </a:t>
            </a:r>
            <a:r>
              <a: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trusted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IP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Block </a:t>
            </a:r>
            <a:r>
              <a: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unknown</a:t>
            </a:r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 IP address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693812" y="1769386"/>
            <a:ext cx="1198908" cy="1195200"/>
            <a:chOff x="6642382" y="2466346"/>
            <a:chExt cx="1198908" cy="1195200"/>
          </a:xfrm>
        </p:grpSpPr>
        <p:sp>
          <p:nvSpPr>
            <p:cNvPr id="35" name="Oval 34"/>
            <p:cNvSpPr/>
            <p:nvPr/>
          </p:nvSpPr>
          <p:spPr>
            <a:xfrm>
              <a:off x="6642382" y="2466346"/>
              <a:ext cx="1198908" cy="1195200"/>
            </a:xfrm>
            <a:prstGeom prst="ellipse">
              <a:avLst/>
            </a:prstGeom>
            <a:solidFill>
              <a:srgbClr val="EFA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89548" y="2539709"/>
              <a:ext cx="1096202" cy="1096202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7015114" y="4452443"/>
            <a:ext cx="383714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Detect</a:t>
            </a:r>
            <a:r>
              <a:rPr lang="en-US" sz="2000" b="1" dirty="0">
                <a:latin typeface="Gill Sans Light" charset="0"/>
                <a:ea typeface="Gill Sans Light" charset="0"/>
                <a:cs typeface="Gill Sans Light" charset="0"/>
              </a:rPr>
              <a:t> Abnormal Behavior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Invalid Destination </a:t>
            </a:r>
            <a:r>
              <a: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IP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Port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Number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Unusual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High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Volume of Transmission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689625" y="4415425"/>
            <a:ext cx="1198908" cy="1195200"/>
            <a:chOff x="6638195" y="5112385"/>
            <a:chExt cx="1198908" cy="1195200"/>
          </a:xfrm>
        </p:grpSpPr>
        <p:sp>
          <p:nvSpPr>
            <p:cNvPr id="38" name="Oval 37"/>
            <p:cNvSpPr/>
            <p:nvPr/>
          </p:nvSpPr>
          <p:spPr>
            <a:xfrm>
              <a:off x="6638195" y="5112385"/>
              <a:ext cx="1198908" cy="1195200"/>
            </a:xfrm>
            <a:prstGeom prst="ellipse">
              <a:avLst/>
            </a:prstGeom>
            <a:solidFill>
              <a:srgbClr val="EFA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10217" t="19123" r="13355" b="13420"/>
            <a:stretch/>
          </p:blipFill>
          <p:spPr>
            <a:xfrm>
              <a:off x="6767749" y="5365229"/>
              <a:ext cx="946718" cy="678226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7011154" y="2166931"/>
            <a:ext cx="1922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Ease of Adoption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7883" y="1270425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Main Solution</a:t>
            </a:r>
          </a:p>
        </p:txBody>
      </p:sp>
    </p:spTree>
    <p:extLst>
      <p:ext uri="{BB962C8B-B14F-4D97-AF65-F5344CB8AC3E}">
        <p14:creationId xmlns:p14="http://schemas.microsoft.com/office/powerpoint/2010/main" val="1540413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6" grpId="1"/>
      <p:bldP spid="3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6628790" y="237090"/>
            <a:ext cx="5563210" cy="6620910"/>
          </a:xfrm>
          <a:prstGeom prst="ellipse">
            <a:avLst/>
          </a:prstGeom>
          <a:solidFill>
            <a:schemeClr val="accent2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391753" y="898964"/>
            <a:ext cx="5209006" cy="5959036"/>
          </a:xfrm>
          <a:prstGeom prst="ellipse">
            <a:avLst/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243034" y="1"/>
            <a:ext cx="5305498" cy="889897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002060"/>
                </a:solidFill>
                <a:latin typeface="+mj-lt"/>
              </a:rPr>
              <a:t>Network Diagram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69190" cy="889897"/>
          </a:xfrm>
          <a:prstGeom prst="rect">
            <a:avLst/>
          </a:prstGeom>
          <a:solidFill>
            <a:srgbClr val="8D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6596" y="3106317"/>
            <a:ext cx="2174142" cy="1280659"/>
            <a:chOff x="595117" y="2624815"/>
            <a:chExt cx="2174142" cy="1280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117" y="2624815"/>
              <a:ext cx="2174142" cy="12806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flipH="1">
              <a:off x="1048443" y="3235105"/>
              <a:ext cx="1266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ill Sans Light" charset="0"/>
                  <a:ea typeface="Gill Sans Light" charset="0"/>
                  <a:cs typeface="Gill Sans Light" charset="0"/>
                </a:rPr>
                <a:t>INTERNET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alphaModFix amt="5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3" b="99501" l="9961" r="89941">
                        <a14:foregroundMark x1="31445" y1="68719" x2="31445" y2="68719"/>
                        <a14:foregroundMark x1="39160" y1="89517" x2="39160" y2="89850"/>
                        <a14:foregroundMark x1="33789" y1="88519" x2="33789" y2="88519"/>
                        <a14:foregroundMark x1="43262" y1="93012" x2="59863" y2="93677"/>
                        <a14:foregroundMark x1="41016" y1="89684" x2="30078" y2="89850"/>
                        <a14:foregroundMark x1="20703" y1="81364" x2="36523" y2="86356"/>
                        <a14:foregroundMark x1="22070" y1="85857" x2="30762" y2="91181"/>
                        <a14:foregroundMark x1="42676" y1="92180" x2="37988" y2="92512"/>
                        <a14:foregroundMark x1="42969" y1="91514" x2="33203" y2="91514"/>
                        <a14:foregroundMark x1="32129" y1="91015" x2="43457" y2="91015"/>
                        <a14:foregroundMark x1="61719" y1="90183" x2="65234" y2="89517"/>
                        <a14:foregroundMark x1="66992" y1="89517" x2="72949" y2="90516"/>
                        <a14:foregroundMark x1="76172" y1="86522" x2="71680" y2="91514"/>
                        <a14:foregroundMark x1="61523" y1="91181" x2="69043" y2="91514"/>
                        <a14:foregroundMark x1="75098" y1="91847" x2="79492" y2="85524"/>
                        <a14:foregroundMark x1="80957" y1="82862" x2="80078" y2="89018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7563" t="15651" r="14956" b="-289"/>
          <a:stretch/>
        </p:blipFill>
        <p:spPr>
          <a:xfrm>
            <a:off x="3272901" y="2847556"/>
            <a:ext cx="2506656" cy="184523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8018" y="2663983"/>
            <a:ext cx="1256419" cy="1311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963" y="3058102"/>
            <a:ext cx="1820845" cy="12134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3625139" y="4043533"/>
            <a:ext cx="18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HOME ROUTER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13773" b="12468"/>
          <a:stretch/>
        </p:blipFill>
        <p:spPr>
          <a:xfrm>
            <a:off x="4009508" y="1528507"/>
            <a:ext cx="1216074" cy="8969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9417" y="5171155"/>
            <a:ext cx="1101107" cy="11011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3718880" y="6262707"/>
            <a:ext cx="18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MOBILE PHONE</a:t>
            </a:r>
          </a:p>
        </p:txBody>
      </p:sp>
      <p:cxnSp>
        <p:nvCxnSpPr>
          <p:cNvPr id="18" name="Straight Connector 17"/>
          <p:cNvCxnSpPr>
            <a:stCxn id="4" idx="3"/>
          </p:cNvCxnSpPr>
          <p:nvPr/>
        </p:nvCxnSpPr>
        <p:spPr>
          <a:xfrm>
            <a:off x="2320738" y="3746647"/>
            <a:ext cx="1509851" cy="1297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617545" y="2425464"/>
            <a:ext cx="0" cy="97503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3718880" y="1226460"/>
            <a:ext cx="18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LAPTOP</a:t>
            </a:r>
          </a:p>
        </p:txBody>
      </p:sp>
      <p:cxnSp>
        <p:nvCxnSpPr>
          <p:cNvPr id="27" name="Straight Connector 26"/>
          <p:cNvCxnSpPr>
            <a:stCxn id="9" idx="1"/>
          </p:cNvCxnSpPr>
          <p:nvPr/>
        </p:nvCxnSpPr>
        <p:spPr>
          <a:xfrm flipH="1">
            <a:off x="5154437" y="3664814"/>
            <a:ext cx="114152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6305295" y="4257457"/>
            <a:ext cx="1802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IOT GATEWAY</a:t>
            </a:r>
          </a:p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GUARDIAN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5912" y="1568661"/>
            <a:ext cx="1233980" cy="8223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7563" y="4591266"/>
            <a:ext cx="1235608" cy="103491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 flipH="1">
            <a:off x="10599892" y="1795161"/>
            <a:ext cx="157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GROVE PI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10599892" y="3400276"/>
            <a:ext cx="157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Gill Sans Light" charset="0"/>
                <a:ea typeface="Gill Sans Light" charset="0"/>
                <a:cs typeface="Gill Sans Light" charset="0"/>
              </a:rPr>
              <a:t>RPI CAMERA</a:t>
            </a:r>
            <a:endParaRPr lang="en-US" b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10599892" y="4910586"/>
            <a:ext cx="157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IP CAMERA</a:t>
            </a:r>
          </a:p>
        </p:txBody>
      </p:sp>
      <p:sp>
        <p:nvSpPr>
          <p:cNvPr id="45" name="Freeform 44"/>
          <p:cNvSpPr/>
          <p:nvPr/>
        </p:nvSpPr>
        <p:spPr>
          <a:xfrm>
            <a:off x="8875377" y="1582602"/>
            <a:ext cx="277091" cy="581891"/>
          </a:xfrm>
          <a:custGeom>
            <a:avLst/>
            <a:gdLst>
              <a:gd name="connsiteX0" fmla="*/ 0 w 277091"/>
              <a:gd name="connsiteY0" fmla="*/ 0 h 581891"/>
              <a:gd name="connsiteX1" fmla="*/ 55418 w 277091"/>
              <a:gd name="connsiteY1" fmla="*/ 360218 h 581891"/>
              <a:gd name="connsiteX2" fmla="*/ 277091 w 277091"/>
              <a:gd name="connsiteY2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091" h="581891">
                <a:moveTo>
                  <a:pt x="0" y="0"/>
                </a:moveTo>
                <a:cubicBezTo>
                  <a:pt x="4618" y="131618"/>
                  <a:pt x="9236" y="263236"/>
                  <a:pt x="55418" y="360218"/>
                </a:cubicBezTo>
                <a:cubicBezTo>
                  <a:pt x="101600" y="457200"/>
                  <a:pt x="277091" y="581891"/>
                  <a:pt x="277091" y="581891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8596827" y="1715423"/>
            <a:ext cx="401781" cy="637309"/>
          </a:xfrm>
          <a:custGeom>
            <a:avLst/>
            <a:gdLst>
              <a:gd name="connsiteX0" fmla="*/ 0 w 401781"/>
              <a:gd name="connsiteY0" fmla="*/ 0 h 637309"/>
              <a:gd name="connsiteX1" fmla="*/ 96981 w 401781"/>
              <a:gd name="connsiteY1" fmla="*/ 415637 h 637309"/>
              <a:gd name="connsiteX2" fmla="*/ 401781 w 401781"/>
              <a:gd name="connsiteY2" fmla="*/ 637309 h 63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781" h="637309">
                <a:moveTo>
                  <a:pt x="0" y="0"/>
                </a:moveTo>
                <a:cubicBezTo>
                  <a:pt x="15009" y="154709"/>
                  <a:pt x="30018" y="309419"/>
                  <a:pt x="96981" y="415637"/>
                </a:cubicBezTo>
                <a:cubicBezTo>
                  <a:pt x="163944" y="521855"/>
                  <a:pt x="401781" y="637309"/>
                  <a:pt x="401781" y="637309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rot="1070092">
            <a:off x="8952408" y="3278262"/>
            <a:ext cx="187436" cy="481357"/>
          </a:xfrm>
          <a:custGeom>
            <a:avLst/>
            <a:gdLst>
              <a:gd name="connsiteX0" fmla="*/ 10665 w 121501"/>
              <a:gd name="connsiteY0" fmla="*/ 0 h 429491"/>
              <a:gd name="connsiteX1" fmla="*/ 10665 w 121501"/>
              <a:gd name="connsiteY1" fmla="*/ 207818 h 429491"/>
              <a:gd name="connsiteX2" fmla="*/ 121501 w 121501"/>
              <a:gd name="connsiteY2" fmla="*/ 429491 h 42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01" h="429491">
                <a:moveTo>
                  <a:pt x="10665" y="0"/>
                </a:moveTo>
                <a:cubicBezTo>
                  <a:pt x="1428" y="68118"/>
                  <a:pt x="-7808" y="136236"/>
                  <a:pt x="10665" y="207818"/>
                </a:cubicBezTo>
                <a:cubicBezTo>
                  <a:pt x="29138" y="279400"/>
                  <a:pt x="121501" y="429491"/>
                  <a:pt x="121501" y="429491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 rot="1070092">
            <a:off x="8711233" y="3196916"/>
            <a:ext cx="227353" cy="673397"/>
          </a:xfrm>
          <a:custGeom>
            <a:avLst/>
            <a:gdLst>
              <a:gd name="connsiteX0" fmla="*/ 4968 w 157368"/>
              <a:gd name="connsiteY0" fmla="*/ 0 h 498764"/>
              <a:gd name="connsiteX1" fmla="*/ 18823 w 157368"/>
              <a:gd name="connsiteY1" fmla="*/ 277091 h 498764"/>
              <a:gd name="connsiteX2" fmla="*/ 157368 w 157368"/>
              <a:gd name="connsiteY2" fmla="*/ 498764 h 498764"/>
              <a:gd name="connsiteX3" fmla="*/ 157368 w 157368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68" h="498764">
                <a:moveTo>
                  <a:pt x="4968" y="0"/>
                </a:moveTo>
                <a:cubicBezTo>
                  <a:pt x="-805" y="96982"/>
                  <a:pt x="-6577" y="193964"/>
                  <a:pt x="18823" y="277091"/>
                </a:cubicBezTo>
                <a:cubicBezTo>
                  <a:pt x="44223" y="360218"/>
                  <a:pt x="157368" y="498764"/>
                  <a:pt x="157368" y="498764"/>
                </a:cubicBezTo>
                <a:lnTo>
                  <a:pt x="157368" y="498764"/>
                </a:ln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 rot="1157787">
            <a:off x="9047281" y="4521769"/>
            <a:ext cx="84329" cy="720436"/>
          </a:xfrm>
          <a:custGeom>
            <a:avLst/>
            <a:gdLst>
              <a:gd name="connsiteX0" fmla="*/ 42765 w 84329"/>
              <a:gd name="connsiteY0" fmla="*/ 0 h 720436"/>
              <a:gd name="connsiteX1" fmla="*/ 1201 w 84329"/>
              <a:gd name="connsiteY1" fmla="*/ 374072 h 720436"/>
              <a:gd name="connsiteX2" fmla="*/ 84329 w 84329"/>
              <a:gd name="connsiteY2" fmla="*/ 720436 h 72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29" h="720436">
                <a:moveTo>
                  <a:pt x="42765" y="0"/>
                </a:moveTo>
                <a:cubicBezTo>
                  <a:pt x="18519" y="126999"/>
                  <a:pt x="-5726" y="253999"/>
                  <a:pt x="1201" y="374072"/>
                </a:cubicBezTo>
                <a:cubicBezTo>
                  <a:pt x="8128" y="494145"/>
                  <a:pt x="84329" y="720436"/>
                  <a:pt x="84329" y="720436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 rot="1157787">
            <a:off x="8763404" y="4392495"/>
            <a:ext cx="128376" cy="955964"/>
          </a:xfrm>
          <a:custGeom>
            <a:avLst/>
            <a:gdLst>
              <a:gd name="connsiteX0" fmla="*/ 45248 w 128376"/>
              <a:gd name="connsiteY0" fmla="*/ 0 h 955964"/>
              <a:gd name="connsiteX1" fmla="*/ 3685 w 128376"/>
              <a:gd name="connsiteY1" fmla="*/ 526473 h 955964"/>
              <a:gd name="connsiteX2" fmla="*/ 128376 w 128376"/>
              <a:gd name="connsiteY2" fmla="*/ 955964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376" h="955964">
                <a:moveTo>
                  <a:pt x="45248" y="0"/>
                </a:moveTo>
                <a:cubicBezTo>
                  <a:pt x="17539" y="183573"/>
                  <a:pt x="-10170" y="367146"/>
                  <a:pt x="3685" y="526473"/>
                </a:cubicBezTo>
                <a:cubicBezTo>
                  <a:pt x="17540" y="685800"/>
                  <a:pt x="128376" y="955964"/>
                  <a:pt x="128376" y="955964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7879437" y="4267774"/>
            <a:ext cx="304800" cy="471054"/>
          </a:xfrm>
          <a:custGeom>
            <a:avLst/>
            <a:gdLst>
              <a:gd name="connsiteX0" fmla="*/ 304800 w 304800"/>
              <a:gd name="connsiteY0" fmla="*/ 0 h 471054"/>
              <a:gd name="connsiteX1" fmla="*/ 166255 w 304800"/>
              <a:gd name="connsiteY1" fmla="*/ 277091 h 471054"/>
              <a:gd name="connsiteX2" fmla="*/ 0 w 304800"/>
              <a:gd name="connsiteY2" fmla="*/ 471054 h 47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471054">
                <a:moveTo>
                  <a:pt x="304800" y="0"/>
                </a:moveTo>
                <a:cubicBezTo>
                  <a:pt x="260927" y="99291"/>
                  <a:pt x="217055" y="198582"/>
                  <a:pt x="166255" y="277091"/>
                </a:cubicBezTo>
                <a:cubicBezTo>
                  <a:pt x="115455" y="355600"/>
                  <a:pt x="0" y="471054"/>
                  <a:pt x="0" y="471054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7988425" y="4353355"/>
            <a:ext cx="471055" cy="678873"/>
          </a:xfrm>
          <a:custGeom>
            <a:avLst/>
            <a:gdLst>
              <a:gd name="connsiteX0" fmla="*/ 471055 w 471055"/>
              <a:gd name="connsiteY0" fmla="*/ 0 h 678873"/>
              <a:gd name="connsiteX1" fmla="*/ 290945 w 471055"/>
              <a:gd name="connsiteY1" fmla="*/ 374073 h 678873"/>
              <a:gd name="connsiteX2" fmla="*/ 0 w 471055"/>
              <a:gd name="connsiteY2" fmla="*/ 678873 h 67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055" h="678873">
                <a:moveTo>
                  <a:pt x="471055" y="0"/>
                </a:moveTo>
                <a:cubicBezTo>
                  <a:pt x="420254" y="130464"/>
                  <a:pt x="369454" y="260928"/>
                  <a:pt x="290945" y="374073"/>
                </a:cubicBezTo>
                <a:cubicBezTo>
                  <a:pt x="212436" y="487218"/>
                  <a:pt x="0" y="678873"/>
                  <a:pt x="0" y="678873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4253345" y="4945984"/>
            <a:ext cx="748146" cy="97071"/>
          </a:xfrm>
          <a:custGeom>
            <a:avLst/>
            <a:gdLst>
              <a:gd name="connsiteX0" fmla="*/ 0 w 748146"/>
              <a:gd name="connsiteY0" fmla="*/ 83216 h 97071"/>
              <a:gd name="connsiteX1" fmla="*/ 387928 w 748146"/>
              <a:gd name="connsiteY1" fmla="*/ 89 h 97071"/>
              <a:gd name="connsiteX2" fmla="*/ 748146 w 748146"/>
              <a:gd name="connsiteY2" fmla="*/ 97071 h 9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146" h="97071">
                <a:moveTo>
                  <a:pt x="0" y="83216"/>
                </a:moveTo>
                <a:cubicBezTo>
                  <a:pt x="131618" y="40498"/>
                  <a:pt x="263237" y="-2220"/>
                  <a:pt x="387928" y="89"/>
                </a:cubicBezTo>
                <a:cubicBezTo>
                  <a:pt x="512619" y="2398"/>
                  <a:pt x="630382" y="49734"/>
                  <a:pt x="748146" y="97071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4045527" y="4752109"/>
            <a:ext cx="1163782" cy="166255"/>
          </a:xfrm>
          <a:custGeom>
            <a:avLst/>
            <a:gdLst>
              <a:gd name="connsiteX0" fmla="*/ 0 w 1163782"/>
              <a:gd name="connsiteY0" fmla="*/ 166255 h 166255"/>
              <a:gd name="connsiteX1" fmla="*/ 595746 w 1163782"/>
              <a:gd name="connsiteY1" fmla="*/ 0 h 166255"/>
              <a:gd name="connsiteX2" fmla="*/ 1163782 w 1163782"/>
              <a:gd name="connsiteY2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3782" h="166255">
                <a:moveTo>
                  <a:pt x="0" y="166255"/>
                </a:moveTo>
                <a:cubicBezTo>
                  <a:pt x="200891" y="83127"/>
                  <a:pt x="401782" y="0"/>
                  <a:pt x="595746" y="0"/>
                </a:cubicBezTo>
                <a:cubicBezTo>
                  <a:pt x="789710" y="0"/>
                  <a:pt x="976746" y="83127"/>
                  <a:pt x="1163782" y="166255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578436" y="2409952"/>
            <a:ext cx="886691" cy="527212"/>
          </a:xfrm>
          <a:custGeom>
            <a:avLst/>
            <a:gdLst>
              <a:gd name="connsiteX0" fmla="*/ 0 w 886691"/>
              <a:gd name="connsiteY0" fmla="*/ 739 h 527212"/>
              <a:gd name="connsiteX1" fmla="*/ 623455 w 886691"/>
              <a:gd name="connsiteY1" fmla="*/ 83866 h 527212"/>
              <a:gd name="connsiteX2" fmla="*/ 886691 w 886691"/>
              <a:gd name="connsiteY2" fmla="*/ 527212 h 52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6691" h="527212">
                <a:moveTo>
                  <a:pt x="0" y="739"/>
                </a:moveTo>
                <a:cubicBezTo>
                  <a:pt x="237836" y="-1570"/>
                  <a:pt x="475673" y="-3879"/>
                  <a:pt x="623455" y="83866"/>
                </a:cubicBezTo>
                <a:cubicBezTo>
                  <a:pt x="771237" y="171611"/>
                  <a:pt x="828964" y="349411"/>
                  <a:pt x="886691" y="527212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683624" y="2775225"/>
            <a:ext cx="540328" cy="323878"/>
          </a:xfrm>
          <a:custGeom>
            <a:avLst/>
            <a:gdLst>
              <a:gd name="connsiteX0" fmla="*/ 0 w 540328"/>
              <a:gd name="connsiteY0" fmla="*/ 19078 h 323878"/>
              <a:gd name="connsiteX1" fmla="*/ 360219 w 540328"/>
              <a:gd name="connsiteY1" fmla="*/ 32932 h 323878"/>
              <a:gd name="connsiteX2" fmla="*/ 540328 w 540328"/>
              <a:gd name="connsiteY2" fmla="*/ 323878 h 32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328" h="323878">
                <a:moveTo>
                  <a:pt x="0" y="19078"/>
                </a:moveTo>
                <a:cubicBezTo>
                  <a:pt x="135082" y="605"/>
                  <a:pt x="270164" y="-17868"/>
                  <a:pt x="360219" y="32932"/>
                </a:cubicBezTo>
                <a:cubicBezTo>
                  <a:pt x="450274" y="83732"/>
                  <a:pt x="495301" y="203805"/>
                  <a:pt x="540328" y="323878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95950" y="2085554"/>
            <a:ext cx="1384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IoT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Hub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Motion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95950" y="367581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Face Recognition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7681" y="3106317"/>
            <a:ext cx="915372" cy="9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15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1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7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9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1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3" grpId="0"/>
      <p:bldP spid="39" grpId="0"/>
      <p:bldP spid="40" grpId="0"/>
      <p:bldP spid="41" grpId="0"/>
      <p:bldP spid="45" grpId="0" animBg="1"/>
      <p:bldP spid="46" grpId="0" animBg="1"/>
      <p:bldP spid="49" grpId="0" animBg="1"/>
      <p:bldP spid="50" grpId="0" animBg="1"/>
      <p:bldP spid="53" grpId="0" animBg="1"/>
      <p:bldP spid="55" grpId="0" animBg="1"/>
      <p:bldP spid="62" grpId="0" animBg="1"/>
      <p:bldP spid="63" grpId="0" animBg="1"/>
      <p:bldP spid="19" grpId="0" animBg="1"/>
      <p:bldP spid="15" grpId="0" animBg="1"/>
      <p:bldP spid="17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8E413-E411-4B0D-A0E4-4CE1AB66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671" y="2862381"/>
            <a:ext cx="1820845" cy="1213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43CD43-1135-4E2F-A5C9-B7503A2CC999}"/>
              </a:ext>
            </a:extLst>
          </p:cNvPr>
          <p:cNvSpPr txBox="1"/>
          <p:nvPr/>
        </p:nvSpPr>
        <p:spPr>
          <a:xfrm>
            <a:off x="4720244" y="4776047"/>
            <a:ext cx="236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  <a:latin typeface="Gill Sans Light"/>
              </a:rPr>
              <a:t>Detect Anomaly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A3CF2-9585-4017-979D-21473BEC45F0}"/>
              </a:ext>
            </a:extLst>
          </p:cNvPr>
          <p:cNvSpPr txBox="1"/>
          <p:nvPr/>
        </p:nvSpPr>
        <p:spPr>
          <a:xfrm>
            <a:off x="8239433" y="4051253"/>
            <a:ext cx="324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  <a:latin typeface="Gill Sans Light"/>
              </a:rPr>
              <a:t>Notify </a:t>
            </a:r>
            <a:endParaRPr lang="en-SG" sz="2400" b="1" dirty="0">
              <a:solidFill>
                <a:srgbClr val="FF0000"/>
              </a:solidFill>
              <a:latin typeface="Gill Sans Light"/>
            </a:endParaRPr>
          </a:p>
          <a:p>
            <a:pPr algn="ctr"/>
            <a:r>
              <a:rPr lang="en-SG" sz="2400" b="1" dirty="0">
                <a:solidFill>
                  <a:srgbClr val="FF0000"/>
                </a:solidFill>
                <a:latin typeface="Gill Sans Light"/>
              </a:rPr>
              <a:t>IoT Gateway Guardian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01028-CEC9-4AD2-8039-16C7492D6B26}"/>
              </a:ext>
            </a:extLst>
          </p:cNvPr>
          <p:cNvSpPr txBox="1"/>
          <p:nvPr/>
        </p:nvSpPr>
        <p:spPr>
          <a:xfrm>
            <a:off x="8942753" y="5600030"/>
            <a:ext cx="183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  <a:latin typeface="Gill Sans Light"/>
              </a:rPr>
              <a:t>Notify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03440-DDD2-4C82-9A61-BBBFCA3F4E6C}"/>
              </a:ext>
            </a:extLst>
          </p:cNvPr>
          <p:cNvSpPr txBox="1"/>
          <p:nvPr/>
        </p:nvSpPr>
        <p:spPr>
          <a:xfrm>
            <a:off x="9864266" y="4839751"/>
            <a:ext cx="2649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rgbClr val="00B0F0"/>
                </a:solidFill>
                <a:latin typeface="Gill Sans Light"/>
              </a:rPr>
              <a:t>Trigger </a:t>
            </a:r>
          </a:p>
          <a:p>
            <a:r>
              <a:rPr lang="en-SG" sz="2000" dirty="0">
                <a:solidFill>
                  <a:srgbClr val="00B0F0"/>
                </a:solidFill>
                <a:latin typeface="Gill Sans Light"/>
              </a:rPr>
              <a:t>Preventive Measures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347AAF-13FC-472B-8E0A-A25B79545CCE}"/>
              </a:ext>
            </a:extLst>
          </p:cNvPr>
          <p:cNvCxnSpPr>
            <a:cxnSpLocks/>
            <a:stCxn id="31" idx="3"/>
            <a:endCxn id="67" idx="1"/>
          </p:cNvCxnSpPr>
          <p:nvPr/>
        </p:nvCxnSpPr>
        <p:spPr>
          <a:xfrm>
            <a:off x="2415601" y="3469092"/>
            <a:ext cx="1769949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295CA5-8227-4C63-B47C-75F46DC81463}"/>
              </a:ext>
            </a:extLst>
          </p:cNvPr>
          <p:cNvCxnSpPr>
            <a:cxnSpLocks/>
            <a:stCxn id="67" idx="3"/>
            <a:endCxn id="5" idx="1"/>
          </p:cNvCxnSpPr>
          <p:nvPr/>
        </p:nvCxnSpPr>
        <p:spPr>
          <a:xfrm>
            <a:off x="7478381" y="3469093"/>
            <a:ext cx="149129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B0881F-E254-4EC1-90EA-871A08FED06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859210" y="5251582"/>
            <a:ext cx="2545" cy="34844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51E5B57-D95C-4DE8-9600-13ACBA66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0" b="99174" l="9744" r="98243">
                        <a14:foregroundMark x1="48243" y1="23967" x2="48243" y2="23967"/>
                        <a14:foregroundMark x1="50319" y1="24518" x2="55431" y2="24380"/>
                        <a14:foregroundMark x1="46965" y1="23829" x2="55431" y2="23416"/>
                        <a14:foregroundMark x1="55431" y1="23416" x2="55431" y2="24105"/>
                        <a14:foregroundMark x1="77157" y1="94353" x2="90415" y2="97245"/>
                        <a14:foregroundMark x1="94089" y1="93664" x2="98243" y2="99174"/>
                        <a14:foregroundMark x1="45048" y1="25344" x2="53834" y2="22727"/>
                        <a14:foregroundMark x1="53834" y1="22727" x2="54153" y2="22727"/>
                        <a14:foregroundMark x1="44728" y1="24105" x2="32268" y2="26171"/>
                        <a14:foregroundMark x1="38339" y1="26446" x2="55751" y2="25207"/>
                        <a14:foregroundMark x1="55751" y1="25207" x2="57348" y2="252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802" y="4609414"/>
            <a:ext cx="1938885" cy="224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01E2B60-0A54-4673-B404-89124A6859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41"/>
          <a:stretch/>
        </p:blipFill>
        <p:spPr>
          <a:xfrm>
            <a:off x="4185550" y="1733451"/>
            <a:ext cx="3292831" cy="347128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919B8BE-A3B1-46C3-B183-478A3CD04E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11339" t="19517" r="11890" b="14975"/>
          <a:stretch/>
        </p:blipFill>
        <p:spPr>
          <a:xfrm>
            <a:off x="4359193" y="2305748"/>
            <a:ext cx="2936343" cy="1832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B196D5A-ADDB-490B-A6E3-5980A6A77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407" y="2760872"/>
            <a:ext cx="1955913" cy="922601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A03440-DDD2-4C82-9A61-BBBFCA3F4E6C}"/>
              </a:ext>
            </a:extLst>
          </p:cNvPr>
          <p:cNvSpPr txBox="1"/>
          <p:nvPr/>
        </p:nvSpPr>
        <p:spPr>
          <a:xfrm>
            <a:off x="4430076" y="5194244"/>
            <a:ext cx="279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solidFill>
                  <a:srgbClr val="00B0F0"/>
                </a:solidFill>
                <a:latin typeface="Gill Sans Light"/>
              </a:rPr>
              <a:t>Security </a:t>
            </a:r>
            <a:r>
              <a:rPr lang="en-SG" sz="2000">
                <a:solidFill>
                  <a:srgbClr val="00B0F0"/>
                </a:solidFill>
                <a:latin typeface="Gill Sans Light"/>
              </a:rPr>
              <a:t>Log </a:t>
            </a:r>
            <a:r>
              <a:rPr lang="en-SG" sz="2000" dirty="0" err="1">
                <a:solidFill>
                  <a:srgbClr val="00B0F0"/>
                </a:solidFill>
                <a:latin typeface="Gill Sans Light"/>
              </a:rPr>
              <a:t>Analyzer</a:t>
            </a:r>
            <a:endParaRPr lang="en-SG" sz="2000" dirty="0">
              <a:solidFill>
                <a:srgbClr val="00B0F0"/>
              </a:solidFill>
              <a:latin typeface="Gill Sans Light"/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1081234" y="500358"/>
            <a:ext cx="4600237" cy="889897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>
                <a:solidFill>
                  <a:srgbClr val="002060"/>
                </a:solidFill>
                <a:latin typeface="+mj-lt"/>
              </a:rPr>
              <a:t>Detect Anomaly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38200" y="500357"/>
            <a:ext cx="169190" cy="889897"/>
          </a:xfrm>
          <a:prstGeom prst="rect">
            <a:avLst/>
          </a:prstGeom>
          <a:solidFill>
            <a:srgbClr val="8D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16612" y="5192515"/>
            <a:ext cx="768314" cy="1073375"/>
          </a:xfrm>
          <a:custGeom>
            <a:avLst/>
            <a:gdLst>
              <a:gd name="connsiteX0" fmla="*/ 0 w 549337"/>
              <a:gd name="connsiteY0" fmla="*/ 0 h 914400"/>
              <a:gd name="connsiteX1" fmla="*/ 549337 w 549337"/>
              <a:gd name="connsiteY1" fmla="*/ 0 h 914400"/>
              <a:gd name="connsiteX2" fmla="*/ 549337 w 549337"/>
              <a:gd name="connsiteY2" fmla="*/ 914400 h 914400"/>
              <a:gd name="connsiteX3" fmla="*/ 0 w 549337"/>
              <a:gd name="connsiteY3" fmla="*/ 914400 h 914400"/>
              <a:gd name="connsiteX4" fmla="*/ 0 w 549337"/>
              <a:gd name="connsiteY4" fmla="*/ 0 h 914400"/>
              <a:gd name="connsiteX0" fmla="*/ 0 w 585913"/>
              <a:gd name="connsiteY0" fmla="*/ 134112 h 1048512"/>
              <a:gd name="connsiteX1" fmla="*/ 585913 w 585913"/>
              <a:gd name="connsiteY1" fmla="*/ 0 h 1048512"/>
              <a:gd name="connsiteX2" fmla="*/ 549337 w 585913"/>
              <a:gd name="connsiteY2" fmla="*/ 1048512 h 1048512"/>
              <a:gd name="connsiteX3" fmla="*/ 0 w 585913"/>
              <a:gd name="connsiteY3" fmla="*/ 1048512 h 1048512"/>
              <a:gd name="connsiteX4" fmla="*/ 0 w 585913"/>
              <a:gd name="connsiteY4" fmla="*/ 134112 h 1048512"/>
              <a:gd name="connsiteX0" fmla="*/ 0 w 622489"/>
              <a:gd name="connsiteY0" fmla="*/ 134112 h 1048512"/>
              <a:gd name="connsiteX1" fmla="*/ 585913 w 622489"/>
              <a:gd name="connsiteY1" fmla="*/ 0 h 1048512"/>
              <a:gd name="connsiteX2" fmla="*/ 622489 w 622489"/>
              <a:gd name="connsiteY2" fmla="*/ 963168 h 1048512"/>
              <a:gd name="connsiteX3" fmla="*/ 0 w 622489"/>
              <a:gd name="connsiteY3" fmla="*/ 1048512 h 1048512"/>
              <a:gd name="connsiteX4" fmla="*/ 0 w 622489"/>
              <a:gd name="connsiteY4" fmla="*/ 134112 h 1048512"/>
              <a:gd name="connsiteX0" fmla="*/ 0 w 585913"/>
              <a:gd name="connsiteY0" fmla="*/ 134112 h 1048512"/>
              <a:gd name="connsiteX1" fmla="*/ 585913 w 585913"/>
              <a:gd name="connsiteY1" fmla="*/ 0 h 1048512"/>
              <a:gd name="connsiteX2" fmla="*/ 585913 w 585913"/>
              <a:gd name="connsiteY2" fmla="*/ 975360 h 1048512"/>
              <a:gd name="connsiteX3" fmla="*/ 0 w 585913"/>
              <a:gd name="connsiteY3" fmla="*/ 1048512 h 1048512"/>
              <a:gd name="connsiteX4" fmla="*/ 0 w 585913"/>
              <a:gd name="connsiteY4" fmla="*/ 134112 h 1048512"/>
              <a:gd name="connsiteX0" fmla="*/ 0 w 585913"/>
              <a:gd name="connsiteY0" fmla="*/ 60960 h 975360"/>
              <a:gd name="connsiteX1" fmla="*/ 524953 w 585913"/>
              <a:gd name="connsiteY1" fmla="*/ 0 h 975360"/>
              <a:gd name="connsiteX2" fmla="*/ 585913 w 585913"/>
              <a:gd name="connsiteY2" fmla="*/ 902208 h 975360"/>
              <a:gd name="connsiteX3" fmla="*/ 0 w 585913"/>
              <a:gd name="connsiteY3" fmla="*/ 975360 h 975360"/>
              <a:gd name="connsiteX4" fmla="*/ 0 w 585913"/>
              <a:gd name="connsiteY4" fmla="*/ 60960 h 975360"/>
              <a:gd name="connsiteX0" fmla="*/ 0 w 780985"/>
              <a:gd name="connsiteY0" fmla="*/ 60960 h 1024128"/>
              <a:gd name="connsiteX1" fmla="*/ 524953 w 780985"/>
              <a:gd name="connsiteY1" fmla="*/ 0 h 1024128"/>
              <a:gd name="connsiteX2" fmla="*/ 780985 w 780985"/>
              <a:gd name="connsiteY2" fmla="*/ 1024128 h 1024128"/>
              <a:gd name="connsiteX3" fmla="*/ 0 w 780985"/>
              <a:gd name="connsiteY3" fmla="*/ 975360 h 1024128"/>
              <a:gd name="connsiteX4" fmla="*/ 0 w 780985"/>
              <a:gd name="connsiteY4" fmla="*/ 60960 h 1024128"/>
              <a:gd name="connsiteX0" fmla="*/ 0 w 780985"/>
              <a:gd name="connsiteY0" fmla="*/ 60960 h 1133856"/>
              <a:gd name="connsiteX1" fmla="*/ 524953 w 780985"/>
              <a:gd name="connsiteY1" fmla="*/ 0 h 1133856"/>
              <a:gd name="connsiteX2" fmla="*/ 780985 w 780985"/>
              <a:gd name="connsiteY2" fmla="*/ 1024128 h 1133856"/>
              <a:gd name="connsiteX3" fmla="*/ 256032 w 780985"/>
              <a:gd name="connsiteY3" fmla="*/ 1133856 h 1133856"/>
              <a:gd name="connsiteX4" fmla="*/ 0 w 780985"/>
              <a:gd name="connsiteY4" fmla="*/ 60960 h 1133856"/>
              <a:gd name="connsiteX0" fmla="*/ 0 w 780985"/>
              <a:gd name="connsiteY0" fmla="*/ 24384 h 1097280"/>
              <a:gd name="connsiteX1" fmla="*/ 512761 w 780985"/>
              <a:gd name="connsiteY1" fmla="*/ 0 h 1097280"/>
              <a:gd name="connsiteX2" fmla="*/ 780985 w 780985"/>
              <a:gd name="connsiteY2" fmla="*/ 987552 h 1097280"/>
              <a:gd name="connsiteX3" fmla="*/ 256032 w 780985"/>
              <a:gd name="connsiteY3" fmla="*/ 1097280 h 1097280"/>
              <a:gd name="connsiteX4" fmla="*/ 0 w 780985"/>
              <a:gd name="connsiteY4" fmla="*/ 24384 h 1097280"/>
              <a:gd name="connsiteX0" fmla="*/ 0 w 744409"/>
              <a:gd name="connsiteY0" fmla="*/ 48768 h 1097280"/>
              <a:gd name="connsiteX1" fmla="*/ 476185 w 744409"/>
              <a:gd name="connsiteY1" fmla="*/ 0 h 1097280"/>
              <a:gd name="connsiteX2" fmla="*/ 744409 w 744409"/>
              <a:gd name="connsiteY2" fmla="*/ 987552 h 1097280"/>
              <a:gd name="connsiteX3" fmla="*/ 219456 w 744409"/>
              <a:gd name="connsiteY3" fmla="*/ 1097280 h 1097280"/>
              <a:gd name="connsiteX4" fmla="*/ 0 w 744409"/>
              <a:gd name="connsiteY4" fmla="*/ 48768 h 1097280"/>
              <a:gd name="connsiteX0" fmla="*/ 0 w 774291"/>
              <a:gd name="connsiteY0" fmla="*/ 54745 h 1097280"/>
              <a:gd name="connsiteX1" fmla="*/ 506067 w 774291"/>
              <a:gd name="connsiteY1" fmla="*/ 0 h 1097280"/>
              <a:gd name="connsiteX2" fmla="*/ 774291 w 774291"/>
              <a:gd name="connsiteY2" fmla="*/ 987552 h 1097280"/>
              <a:gd name="connsiteX3" fmla="*/ 249338 w 774291"/>
              <a:gd name="connsiteY3" fmla="*/ 1097280 h 1097280"/>
              <a:gd name="connsiteX4" fmla="*/ 0 w 774291"/>
              <a:gd name="connsiteY4" fmla="*/ 54745 h 1097280"/>
              <a:gd name="connsiteX0" fmla="*/ 0 w 774291"/>
              <a:gd name="connsiteY0" fmla="*/ 54745 h 1115210"/>
              <a:gd name="connsiteX1" fmla="*/ 506067 w 774291"/>
              <a:gd name="connsiteY1" fmla="*/ 0 h 1115210"/>
              <a:gd name="connsiteX2" fmla="*/ 774291 w 774291"/>
              <a:gd name="connsiteY2" fmla="*/ 987552 h 1115210"/>
              <a:gd name="connsiteX3" fmla="*/ 255315 w 774291"/>
              <a:gd name="connsiteY3" fmla="*/ 1115210 h 1115210"/>
              <a:gd name="connsiteX4" fmla="*/ 0 w 774291"/>
              <a:gd name="connsiteY4" fmla="*/ 54745 h 1115210"/>
              <a:gd name="connsiteX0" fmla="*/ 0 w 774291"/>
              <a:gd name="connsiteY0" fmla="*/ 54745 h 1091304"/>
              <a:gd name="connsiteX1" fmla="*/ 506067 w 774291"/>
              <a:gd name="connsiteY1" fmla="*/ 0 h 1091304"/>
              <a:gd name="connsiteX2" fmla="*/ 774291 w 774291"/>
              <a:gd name="connsiteY2" fmla="*/ 987552 h 1091304"/>
              <a:gd name="connsiteX3" fmla="*/ 255315 w 774291"/>
              <a:gd name="connsiteY3" fmla="*/ 1091304 h 1091304"/>
              <a:gd name="connsiteX4" fmla="*/ 0 w 774291"/>
              <a:gd name="connsiteY4" fmla="*/ 54745 h 1091304"/>
              <a:gd name="connsiteX0" fmla="*/ 0 w 774291"/>
              <a:gd name="connsiteY0" fmla="*/ 54745 h 1073375"/>
              <a:gd name="connsiteX1" fmla="*/ 506067 w 774291"/>
              <a:gd name="connsiteY1" fmla="*/ 0 h 1073375"/>
              <a:gd name="connsiteX2" fmla="*/ 774291 w 774291"/>
              <a:gd name="connsiteY2" fmla="*/ 987552 h 1073375"/>
              <a:gd name="connsiteX3" fmla="*/ 267268 w 774291"/>
              <a:gd name="connsiteY3" fmla="*/ 1073375 h 1073375"/>
              <a:gd name="connsiteX4" fmla="*/ 0 w 774291"/>
              <a:gd name="connsiteY4" fmla="*/ 54745 h 1073375"/>
              <a:gd name="connsiteX0" fmla="*/ 0 w 768315"/>
              <a:gd name="connsiteY0" fmla="*/ 54745 h 1073375"/>
              <a:gd name="connsiteX1" fmla="*/ 506067 w 768315"/>
              <a:gd name="connsiteY1" fmla="*/ 0 h 1073375"/>
              <a:gd name="connsiteX2" fmla="*/ 768315 w 768315"/>
              <a:gd name="connsiteY2" fmla="*/ 975599 h 1073375"/>
              <a:gd name="connsiteX3" fmla="*/ 267268 w 768315"/>
              <a:gd name="connsiteY3" fmla="*/ 1073375 h 1073375"/>
              <a:gd name="connsiteX4" fmla="*/ 0 w 768315"/>
              <a:gd name="connsiteY4" fmla="*/ 54745 h 1073375"/>
              <a:gd name="connsiteX0" fmla="*/ 0 w 774291"/>
              <a:gd name="connsiteY0" fmla="*/ 54745 h 1073375"/>
              <a:gd name="connsiteX1" fmla="*/ 506067 w 774291"/>
              <a:gd name="connsiteY1" fmla="*/ 0 h 1073375"/>
              <a:gd name="connsiteX2" fmla="*/ 774291 w 774291"/>
              <a:gd name="connsiteY2" fmla="*/ 987552 h 1073375"/>
              <a:gd name="connsiteX3" fmla="*/ 267268 w 774291"/>
              <a:gd name="connsiteY3" fmla="*/ 1073375 h 1073375"/>
              <a:gd name="connsiteX4" fmla="*/ 0 w 774291"/>
              <a:gd name="connsiteY4" fmla="*/ 54745 h 1073375"/>
              <a:gd name="connsiteX0" fmla="*/ 0 w 768314"/>
              <a:gd name="connsiteY0" fmla="*/ 54745 h 1073375"/>
              <a:gd name="connsiteX1" fmla="*/ 506067 w 768314"/>
              <a:gd name="connsiteY1" fmla="*/ 0 h 1073375"/>
              <a:gd name="connsiteX2" fmla="*/ 768314 w 768314"/>
              <a:gd name="connsiteY2" fmla="*/ 975599 h 1073375"/>
              <a:gd name="connsiteX3" fmla="*/ 267268 w 768314"/>
              <a:gd name="connsiteY3" fmla="*/ 1073375 h 1073375"/>
              <a:gd name="connsiteX4" fmla="*/ 0 w 768314"/>
              <a:gd name="connsiteY4" fmla="*/ 54745 h 1073375"/>
              <a:gd name="connsiteX0" fmla="*/ 0 w 768314"/>
              <a:gd name="connsiteY0" fmla="*/ 54745 h 1073375"/>
              <a:gd name="connsiteX1" fmla="*/ 506067 w 768314"/>
              <a:gd name="connsiteY1" fmla="*/ 0 h 1073375"/>
              <a:gd name="connsiteX2" fmla="*/ 768314 w 768314"/>
              <a:gd name="connsiteY2" fmla="*/ 987552 h 1073375"/>
              <a:gd name="connsiteX3" fmla="*/ 267268 w 768314"/>
              <a:gd name="connsiteY3" fmla="*/ 1073375 h 1073375"/>
              <a:gd name="connsiteX4" fmla="*/ 0 w 768314"/>
              <a:gd name="connsiteY4" fmla="*/ 54745 h 107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14" h="1073375">
                <a:moveTo>
                  <a:pt x="0" y="54745"/>
                </a:moveTo>
                <a:lnTo>
                  <a:pt x="506067" y="0"/>
                </a:lnTo>
                <a:lnTo>
                  <a:pt x="768314" y="987552"/>
                </a:lnTo>
                <a:lnTo>
                  <a:pt x="267268" y="1073375"/>
                </a:lnTo>
                <a:lnTo>
                  <a:pt x="0" y="54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 rot="21140598">
            <a:off x="7883661" y="5263205"/>
            <a:ext cx="711545" cy="420748"/>
          </a:xfrm>
          <a:prstGeom prst="wedgeRoundRectCallout">
            <a:avLst>
              <a:gd name="adj1" fmla="val 52883"/>
              <a:gd name="adj2" fmla="val 63142"/>
              <a:gd name="adj3" fmla="val 166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ALERT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A38E413-E411-4B0D-A0E4-4CE1AB66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10" y="3010973"/>
            <a:ext cx="1374891" cy="9162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269" y="4748622"/>
            <a:ext cx="1137770" cy="11377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AA06B0-40BF-4C67-912E-4E50A76BD7BC}"/>
              </a:ext>
            </a:extLst>
          </p:cNvPr>
          <p:cNvSpPr txBox="1"/>
          <p:nvPr/>
        </p:nvSpPr>
        <p:spPr>
          <a:xfrm>
            <a:off x="1092459" y="5721078"/>
            <a:ext cx="127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>
                <a:solidFill>
                  <a:schemeClr val="bg1"/>
                </a:solidFill>
                <a:latin typeface="Gill Sans Light"/>
              </a:rPr>
              <a:t>Data</a:t>
            </a:r>
            <a:endParaRPr lang="en-SG" sz="2400" b="1" dirty="0">
              <a:solidFill>
                <a:schemeClr val="bg1"/>
              </a:solidFill>
              <a:latin typeface="Gill Sans Light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347AAF-13FC-472B-8E0A-A25B79545CCE}"/>
              </a:ext>
            </a:extLst>
          </p:cNvPr>
          <p:cNvCxnSpPr>
            <a:cxnSpLocks/>
            <a:stCxn id="16" idx="0"/>
            <a:endCxn id="31" idx="2"/>
          </p:cNvCxnSpPr>
          <p:nvPr/>
        </p:nvCxnSpPr>
        <p:spPr>
          <a:xfrm flipV="1">
            <a:off x="1728154" y="3927210"/>
            <a:ext cx="2" cy="82141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AA06B0-40BF-4C67-912E-4E50A76BD7BC}"/>
              </a:ext>
            </a:extLst>
          </p:cNvPr>
          <p:cNvSpPr txBox="1"/>
          <p:nvPr/>
        </p:nvSpPr>
        <p:spPr>
          <a:xfrm>
            <a:off x="107445" y="3915756"/>
            <a:ext cx="405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 err="1">
                <a:solidFill>
                  <a:schemeClr val="bg1"/>
                </a:solidFill>
                <a:latin typeface="Gill Sans Light"/>
              </a:rPr>
              <a:t>IoT</a:t>
            </a:r>
            <a:r>
              <a:rPr lang="en-SG" sz="2400" b="1" dirty="0">
                <a:solidFill>
                  <a:schemeClr val="bg1"/>
                </a:solidFill>
                <a:latin typeface="Gill Sans Light"/>
              </a:rPr>
              <a:t> Gateway Guardian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567123" y="4466516"/>
            <a:ext cx="322061" cy="2453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568565" y="4462017"/>
            <a:ext cx="322061" cy="24533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586626" y="4467951"/>
            <a:ext cx="322061" cy="245338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2741763" y="2785866"/>
            <a:ext cx="1127214" cy="1206000"/>
          </a:xfrm>
          <a:prstGeom prst="roundRect">
            <a:avLst>
              <a:gd name="adj" fmla="val 459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09017" y="2862185"/>
            <a:ext cx="884297" cy="741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809017" y="2992679"/>
            <a:ext cx="1016675" cy="803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803278" y="3126527"/>
            <a:ext cx="836736" cy="738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95377" y="3279648"/>
            <a:ext cx="995116" cy="2194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95377" y="3558667"/>
            <a:ext cx="719754" cy="1635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95377" y="3787202"/>
            <a:ext cx="942072" cy="1387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03440-DDD2-4C82-9A61-BBBFCA3F4E6C}"/>
              </a:ext>
            </a:extLst>
          </p:cNvPr>
          <p:cNvSpPr txBox="1"/>
          <p:nvPr/>
        </p:nvSpPr>
        <p:spPr>
          <a:xfrm>
            <a:off x="2457056" y="2320517"/>
            <a:ext cx="169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>
                <a:solidFill>
                  <a:srgbClr val="00B0F0"/>
                </a:solidFill>
                <a:latin typeface="Gill Sans Light"/>
              </a:rPr>
              <a:t>Send Log File</a:t>
            </a:r>
            <a:endParaRPr lang="en-SG" sz="2000" dirty="0">
              <a:solidFill>
                <a:srgbClr val="00B0F0"/>
              </a:solidFill>
              <a:latin typeface="Gill Sans Ligh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16554" y="6065193"/>
            <a:ext cx="2931748" cy="673858"/>
            <a:chOff x="1346010" y="5541756"/>
            <a:chExt cx="2931748" cy="6738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93936-38AD-4BC5-BC82-C874394C9839}"/>
                </a:ext>
              </a:extLst>
            </p:cNvPr>
            <p:cNvSpPr txBox="1"/>
            <p:nvPr/>
          </p:nvSpPr>
          <p:spPr>
            <a:xfrm>
              <a:off x="2360748" y="5647852"/>
              <a:ext cx="1917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  <a:latin typeface="Gill Sans Light"/>
                </a:rPr>
                <a:t>IP Address</a:t>
              </a: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9492EB60-0291-41C7-AEE0-7C060819B754}"/>
                </a:ext>
              </a:extLst>
            </p:cNvPr>
            <p:cNvGrpSpPr/>
            <p:nvPr/>
          </p:nvGrpSpPr>
          <p:grpSpPr>
            <a:xfrm>
              <a:off x="1346010" y="5541756"/>
              <a:ext cx="1119042" cy="673858"/>
              <a:chOff x="550655" y="1595542"/>
              <a:chExt cx="2172611" cy="1412437"/>
            </a:xfrm>
          </p:grpSpPr>
          <p:pic>
            <p:nvPicPr>
              <p:cNvPr id="1030" name="Picture 4" descr="Related image">
                <a:extLst>
                  <a:ext uri="{FF2B5EF4-FFF2-40B4-BE49-F238E27FC236}">
                    <a16:creationId xmlns:a16="http://schemas.microsoft.com/office/drawing/2014/main" id="{A3DD3B32-46A7-4F72-AB65-6E826ECFA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47" b="94228" l="9934" r="89956">
                            <a14:foregroundMark x1="46909" y1="24448" x2="61369" y2="28183"/>
                            <a14:foregroundMark x1="15232" y1="78608" x2="22517" y2="77589"/>
                            <a14:foregroundMark x1="13576" y1="78438" x2="14128" y2="77929"/>
                            <a14:foregroundMark x1="12804" y1="80985" x2="13687" y2="77080"/>
                            <a14:foregroundMark x1="33885" y1="94228" x2="45254" y2="86418"/>
                            <a14:foregroundMark x1="80574" y1="71986" x2="84989" y2="73854"/>
                            <a14:foregroundMark x1="72185" y1="40238" x2="74724" y2="40577"/>
                            <a14:foregroundMark x1="43488" y1="29372" x2="58940" y2="45501"/>
                            <a14:foregroundMark x1="58940" y1="45501" x2="58940" y2="45501"/>
                            <a14:foregroundMark x1="28256" y1="60102" x2="27373" y2="51273"/>
                            <a14:foregroundMark x1="27373" y1="51273" x2="24834" y2="44482"/>
                            <a14:foregroundMark x1="72296" y1="44992" x2="70088" y2="57555"/>
                            <a14:foregroundMark x1="32009" y1="35823" x2="31015" y2="42784"/>
                            <a14:foregroundMark x1="31347" y1="39219" x2="30905" y2="32937"/>
                            <a14:foregroundMark x1="24614" y1="41766" x2="26711" y2="40238"/>
                            <a14:foregroundMark x1="23841" y1="68421" x2="23289" y2="65874"/>
                            <a14:foregroundMark x1="80684" y1="70968" x2="85099" y2="735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655" y="1595542"/>
                <a:ext cx="2172611" cy="1412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6" descr="Image result for ip address icon">
                <a:extLst>
                  <a:ext uri="{FF2B5EF4-FFF2-40B4-BE49-F238E27FC236}">
                    <a16:creationId xmlns:a16="http://schemas.microsoft.com/office/drawing/2014/main" id="{70BE6109-8F17-4461-9465-DDE114137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560" y="2320927"/>
                <a:ext cx="344074" cy="34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9" name="Picture 8" descr="Image result for ip address icon">
                <a:extLst>
                  <a:ext uri="{FF2B5EF4-FFF2-40B4-BE49-F238E27FC236}">
                    <a16:creationId xmlns:a16="http://schemas.microsoft.com/office/drawing/2014/main" id="{A2130C76-263F-41AA-A885-75107AA661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6398" y="2517552"/>
                <a:ext cx="372249" cy="372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0" descr="Image result for ip address icon">
                <a:extLst>
                  <a:ext uri="{FF2B5EF4-FFF2-40B4-BE49-F238E27FC236}">
                    <a16:creationId xmlns:a16="http://schemas.microsoft.com/office/drawing/2014/main" id="{1496D1BD-93F9-4B51-BA81-72500D672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8211" y="2393113"/>
                <a:ext cx="447368" cy="4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1" name="Picture 12" descr="Image result for ip address icon">
                <a:extLst>
                  <a:ext uri="{FF2B5EF4-FFF2-40B4-BE49-F238E27FC236}">
                    <a16:creationId xmlns:a16="http://schemas.microsoft.com/office/drawing/2014/main" id="{32456731-1322-4C70-968A-EE4033478F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4405" y="1859784"/>
                <a:ext cx="264242" cy="264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4" descr="Image result for ip address icon">
                <a:extLst>
                  <a:ext uri="{FF2B5EF4-FFF2-40B4-BE49-F238E27FC236}">
                    <a16:creationId xmlns:a16="http://schemas.microsoft.com/office/drawing/2014/main" id="{48842301-3E2B-485A-8E75-9AA0E26149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6344" y="1623533"/>
                <a:ext cx="394805" cy="394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721514" y="6053786"/>
            <a:ext cx="3437614" cy="625802"/>
            <a:chOff x="693118" y="6065193"/>
            <a:chExt cx="3437614" cy="62580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AA06B0-40BF-4C67-912E-4E50A76BD7BC}"/>
                </a:ext>
              </a:extLst>
            </p:cNvPr>
            <p:cNvSpPr txBox="1"/>
            <p:nvPr/>
          </p:nvSpPr>
          <p:spPr>
            <a:xfrm>
              <a:off x="1519875" y="6179905"/>
              <a:ext cx="2610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  <a:latin typeface="Gill Sans Light"/>
                </a:rPr>
                <a:t>Port Number</a:t>
              </a:r>
            </a:p>
          </p:txBody>
        </p:sp>
        <p:pic>
          <p:nvPicPr>
            <p:cNvPr id="1050" name="Picture 18" descr="Related image">
              <a:extLst>
                <a:ext uri="{FF2B5EF4-FFF2-40B4-BE49-F238E27FC236}">
                  <a16:creationId xmlns:a16="http://schemas.microsoft.com/office/drawing/2014/main" id="{8FC640F1-F31C-4B98-9F6F-697D89A58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478" b="98841" l="5870" r="94783">
                          <a14:foregroundMark x1="7609" y1="8696" x2="7609" y2="8696"/>
                          <a14:foregroundMark x1="92391" y1="90145" x2="92391" y2="90145"/>
                          <a14:foregroundMark x1="94783" y1="98841" x2="94783" y2="98841"/>
                          <a14:foregroundMark x1="5870" y1="3478" x2="5870" y2="34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18" y="6065193"/>
              <a:ext cx="834403" cy="62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2527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4.81481E-6 L 0.00443 -0.2277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671 L -0.00078 -0.1354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486 L 0.00013 -0.13935 " pathEditMode="relative" ptsTypes="AA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-0.00052 -0.183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3379 L -0.00195 -0.22685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1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4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6" grpId="0"/>
      <p:bldP spid="8" grpId="0" animBg="1"/>
      <p:bldP spid="9" grpId="0" animBg="1"/>
      <p:bldP spid="40" grpId="0"/>
      <p:bldP spid="34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8" t="6583" b="1547"/>
          <a:stretch/>
        </p:blipFill>
        <p:spPr>
          <a:xfrm>
            <a:off x="28574" y="2157871"/>
            <a:ext cx="12134850" cy="4031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8F1AF-CA19-4945-96ED-1C6D535E44F2}"/>
              </a:ext>
            </a:extLst>
          </p:cNvPr>
          <p:cNvSpPr txBox="1"/>
          <p:nvPr/>
        </p:nvSpPr>
        <p:spPr>
          <a:xfrm>
            <a:off x="4044444" y="1794846"/>
            <a:ext cx="41031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Packets /sec over Time(s)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305164"/>
            <a:ext cx="2727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Network Analyzer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4899" y="6206855"/>
            <a:ext cx="5222199" cy="461665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Packet flow of normal web traffic</a:t>
            </a:r>
          </a:p>
        </p:txBody>
      </p:sp>
    </p:spTree>
    <p:extLst>
      <p:ext uri="{BB962C8B-B14F-4D97-AF65-F5344CB8AC3E}">
        <p14:creationId xmlns:p14="http://schemas.microsoft.com/office/powerpoint/2010/main" val="68988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73"/>
          <p:cNvSpPr/>
          <p:nvPr/>
        </p:nvSpPr>
        <p:spPr>
          <a:xfrm>
            <a:off x="6628790" y="237556"/>
            <a:ext cx="5563210" cy="6461229"/>
          </a:xfrm>
          <a:prstGeom prst="ellipse">
            <a:avLst/>
          </a:prstGeom>
          <a:solidFill>
            <a:schemeClr val="accent2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073257" y="395111"/>
            <a:ext cx="5314592" cy="4297681"/>
          </a:xfrm>
          <a:prstGeom prst="ellipse">
            <a:avLst/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243034" y="1"/>
            <a:ext cx="4098555" cy="889897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rgbClr val="002060"/>
                </a:solidFill>
                <a:latin typeface="+mj-lt"/>
              </a:rPr>
              <a:t>Demo Diagram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69190" cy="889897"/>
          </a:xfrm>
          <a:prstGeom prst="rect">
            <a:avLst/>
          </a:prstGeom>
          <a:solidFill>
            <a:srgbClr val="8D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6596" y="3106317"/>
            <a:ext cx="2174142" cy="1280659"/>
            <a:chOff x="595117" y="2624815"/>
            <a:chExt cx="2174142" cy="1280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117" y="2624815"/>
              <a:ext cx="2174142" cy="12806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flipH="1">
              <a:off x="1033822" y="3235105"/>
              <a:ext cx="1266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Gill Sans Light" charset="0"/>
                  <a:ea typeface="Gill Sans Light" charset="0"/>
                  <a:cs typeface="Gill Sans Light" charset="0"/>
                </a:rPr>
                <a:t>INTERNET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alphaModFix amt="5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3" b="99501" l="9961" r="89941">
                        <a14:foregroundMark x1="31445" y1="68719" x2="31445" y2="68719"/>
                        <a14:foregroundMark x1="39160" y1="89517" x2="39160" y2="89850"/>
                        <a14:foregroundMark x1="33789" y1="88519" x2="33789" y2="88519"/>
                        <a14:foregroundMark x1="43262" y1="93012" x2="59863" y2="93677"/>
                        <a14:foregroundMark x1="41016" y1="89684" x2="30078" y2="89850"/>
                        <a14:foregroundMark x1="20703" y1="81364" x2="36523" y2="86356"/>
                        <a14:foregroundMark x1="22070" y1="85857" x2="30762" y2="91181"/>
                        <a14:foregroundMark x1="42676" y1="92180" x2="37988" y2="92512"/>
                        <a14:foregroundMark x1="42969" y1="91514" x2="33203" y2="91514"/>
                        <a14:foregroundMark x1="32129" y1="91015" x2="43457" y2="91015"/>
                        <a14:foregroundMark x1="61719" y1="90183" x2="65234" y2="89517"/>
                        <a14:foregroundMark x1="66992" y1="89517" x2="72949" y2="90516"/>
                        <a14:foregroundMark x1="76172" y1="86522" x2="71680" y2="91514"/>
                        <a14:foregroundMark x1="61523" y1="91181" x2="69043" y2="91514"/>
                        <a14:foregroundMark x1="75098" y1="91847" x2="79492" y2="85524"/>
                        <a14:foregroundMark x1="80957" y1="82862" x2="80078" y2="89018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7563" t="15651" r="14956" b="-289"/>
          <a:stretch/>
        </p:blipFill>
        <p:spPr>
          <a:xfrm>
            <a:off x="3272901" y="2847556"/>
            <a:ext cx="2506656" cy="184523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8018" y="2663983"/>
            <a:ext cx="1256419" cy="1311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5963" y="3058102"/>
            <a:ext cx="1820845" cy="12134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13773" b="12468"/>
          <a:stretch/>
        </p:blipFill>
        <p:spPr>
          <a:xfrm>
            <a:off x="2833386" y="1332548"/>
            <a:ext cx="1308876" cy="9654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2016" y="1396984"/>
            <a:ext cx="900970" cy="9009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4824110" y="978672"/>
            <a:ext cx="18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MOBILE PHONE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2586734" y="973222"/>
            <a:ext cx="18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LAPTOP</a:t>
            </a:r>
          </a:p>
        </p:txBody>
      </p:sp>
      <p:cxnSp>
        <p:nvCxnSpPr>
          <p:cNvPr id="27" name="Straight Connector 26"/>
          <p:cNvCxnSpPr>
            <a:stCxn id="9" idx="1"/>
          </p:cNvCxnSpPr>
          <p:nvPr/>
        </p:nvCxnSpPr>
        <p:spPr>
          <a:xfrm flipH="1">
            <a:off x="5154437" y="3664814"/>
            <a:ext cx="114152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5912" y="1596243"/>
            <a:ext cx="1233980" cy="82233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 flipH="1">
            <a:off x="10591651" y="1791486"/>
            <a:ext cx="157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GROVE PI</a:t>
            </a:r>
          </a:p>
        </p:txBody>
      </p:sp>
      <p:sp>
        <p:nvSpPr>
          <p:cNvPr id="45" name="Freeform 44"/>
          <p:cNvSpPr/>
          <p:nvPr/>
        </p:nvSpPr>
        <p:spPr>
          <a:xfrm>
            <a:off x="8798711" y="1734359"/>
            <a:ext cx="277091" cy="581891"/>
          </a:xfrm>
          <a:custGeom>
            <a:avLst/>
            <a:gdLst>
              <a:gd name="connsiteX0" fmla="*/ 0 w 277091"/>
              <a:gd name="connsiteY0" fmla="*/ 0 h 581891"/>
              <a:gd name="connsiteX1" fmla="*/ 55418 w 277091"/>
              <a:gd name="connsiteY1" fmla="*/ 360218 h 581891"/>
              <a:gd name="connsiteX2" fmla="*/ 277091 w 277091"/>
              <a:gd name="connsiteY2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091" h="581891">
                <a:moveTo>
                  <a:pt x="0" y="0"/>
                </a:moveTo>
                <a:cubicBezTo>
                  <a:pt x="4618" y="131618"/>
                  <a:pt x="9236" y="263236"/>
                  <a:pt x="55418" y="360218"/>
                </a:cubicBezTo>
                <a:cubicBezTo>
                  <a:pt x="101600" y="457200"/>
                  <a:pt x="277091" y="581891"/>
                  <a:pt x="277091" y="581891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8452348" y="1928322"/>
            <a:ext cx="401781" cy="637309"/>
          </a:xfrm>
          <a:custGeom>
            <a:avLst/>
            <a:gdLst>
              <a:gd name="connsiteX0" fmla="*/ 0 w 401781"/>
              <a:gd name="connsiteY0" fmla="*/ 0 h 637309"/>
              <a:gd name="connsiteX1" fmla="*/ 96981 w 401781"/>
              <a:gd name="connsiteY1" fmla="*/ 415637 h 637309"/>
              <a:gd name="connsiteX2" fmla="*/ 401781 w 401781"/>
              <a:gd name="connsiteY2" fmla="*/ 637309 h 63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781" h="637309">
                <a:moveTo>
                  <a:pt x="0" y="0"/>
                </a:moveTo>
                <a:cubicBezTo>
                  <a:pt x="15009" y="154709"/>
                  <a:pt x="30018" y="309419"/>
                  <a:pt x="96981" y="415637"/>
                </a:cubicBezTo>
                <a:cubicBezTo>
                  <a:pt x="163944" y="521855"/>
                  <a:pt x="401781" y="637309"/>
                  <a:pt x="401781" y="637309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7879437" y="4267774"/>
            <a:ext cx="304800" cy="471054"/>
          </a:xfrm>
          <a:custGeom>
            <a:avLst/>
            <a:gdLst>
              <a:gd name="connsiteX0" fmla="*/ 304800 w 304800"/>
              <a:gd name="connsiteY0" fmla="*/ 0 h 471054"/>
              <a:gd name="connsiteX1" fmla="*/ 166255 w 304800"/>
              <a:gd name="connsiteY1" fmla="*/ 277091 h 471054"/>
              <a:gd name="connsiteX2" fmla="*/ 0 w 304800"/>
              <a:gd name="connsiteY2" fmla="*/ 471054 h 47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471054">
                <a:moveTo>
                  <a:pt x="304800" y="0"/>
                </a:moveTo>
                <a:cubicBezTo>
                  <a:pt x="260927" y="99291"/>
                  <a:pt x="217055" y="198582"/>
                  <a:pt x="166255" y="277091"/>
                </a:cubicBezTo>
                <a:cubicBezTo>
                  <a:pt x="115455" y="355600"/>
                  <a:pt x="0" y="471054"/>
                  <a:pt x="0" y="471054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7988425" y="4353355"/>
            <a:ext cx="471055" cy="678873"/>
          </a:xfrm>
          <a:custGeom>
            <a:avLst/>
            <a:gdLst>
              <a:gd name="connsiteX0" fmla="*/ 471055 w 471055"/>
              <a:gd name="connsiteY0" fmla="*/ 0 h 678873"/>
              <a:gd name="connsiteX1" fmla="*/ 290945 w 471055"/>
              <a:gd name="connsiteY1" fmla="*/ 374073 h 678873"/>
              <a:gd name="connsiteX2" fmla="*/ 0 w 471055"/>
              <a:gd name="connsiteY2" fmla="*/ 678873 h 67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055" h="678873">
                <a:moveTo>
                  <a:pt x="471055" y="0"/>
                </a:moveTo>
                <a:cubicBezTo>
                  <a:pt x="420254" y="130464"/>
                  <a:pt x="369454" y="260928"/>
                  <a:pt x="290945" y="374073"/>
                </a:cubicBezTo>
                <a:cubicBezTo>
                  <a:pt x="212436" y="487218"/>
                  <a:pt x="0" y="678873"/>
                  <a:pt x="0" y="678873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 rot="1415782" flipV="1">
            <a:off x="5034803" y="2695546"/>
            <a:ext cx="748146" cy="97071"/>
          </a:xfrm>
          <a:custGeom>
            <a:avLst/>
            <a:gdLst>
              <a:gd name="connsiteX0" fmla="*/ 0 w 748146"/>
              <a:gd name="connsiteY0" fmla="*/ 83216 h 97071"/>
              <a:gd name="connsiteX1" fmla="*/ 387928 w 748146"/>
              <a:gd name="connsiteY1" fmla="*/ 89 h 97071"/>
              <a:gd name="connsiteX2" fmla="*/ 748146 w 748146"/>
              <a:gd name="connsiteY2" fmla="*/ 97071 h 9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146" h="97071">
                <a:moveTo>
                  <a:pt x="0" y="83216"/>
                </a:moveTo>
                <a:cubicBezTo>
                  <a:pt x="131618" y="40498"/>
                  <a:pt x="263237" y="-2220"/>
                  <a:pt x="387928" y="89"/>
                </a:cubicBezTo>
                <a:cubicBezTo>
                  <a:pt x="512619" y="2398"/>
                  <a:pt x="630382" y="49734"/>
                  <a:pt x="748146" y="97071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 rot="1460746" flipV="1">
            <a:off x="4912684" y="2404185"/>
            <a:ext cx="1163782" cy="166255"/>
          </a:xfrm>
          <a:custGeom>
            <a:avLst/>
            <a:gdLst>
              <a:gd name="connsiteX0" fmla="*/ 0 w 1163782"/>
              <a:gd name="connsiteY0" fmla="*/ 166255 h 166255"/>
              <a:gd name="connsiteX1" fmla="*/ 595746 w 1163782"/>
              <a:gd name="connsiteY1" fmla="*/ 0 h 166255"/>
              <a:gd name="connsiteX2" fmla="*/ 1163782 w 1163782"/>
              <a:gd name="connsiteY2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3782" h="166255">
                <a:moveTo>
                  <a:pt x="0" y="166255"/>
                </a:moveTo>
                <a:cubicBezTo>
                  <a:pt x="200891" y="83127"/>
                  <a:pt x="401782" y="0"/>
                  <a:pt x="595746" y="0"/>
                </a:cubicBezTo>
                <a:cubicBezTo>
                  <a:pt x="789710" y="0"/>
                  <a:pt x="976746" y="83127"/>
                  <a:pt x="1163782" y="166255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578436" y="2409952"/>
            <a:ext cx="886691" cy="527212"/>
          </a:xfrm>
          <a:custGeom>
            <a:avLst/>
            <a:gdLst>
              <a:gd name="connsiteX0" fmla="*/ 0 w 886691"/>
              <a:gd name="connsiteY0" fmla="*/ 739 h 527212"/>
              <a:gd name="connsiteX1" fmla="*/ 623455 w 886691"/>
              <a:gd name="connsiteY1" fmla="*/ 83866 h 527212"/>
              <a:gd name="connsiteX2" fmla="*/ 886691 w 886691"/>
              <a:gd name="connsiteY2" fmla="*/ 527212 h 52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6691" h="527212">
                <a:moveTo>
                  <a:pt x="0" y="739"/>
                </a:moveTo>
                <a:cubicBezTo>
                  <a:pt x="237836" y="-1570"/>
                  <a:pt x="475673" y="-3879"/>
                  <a:pt x="623455" y="83866"/>
                </a:cubicBezTo>
                <a:cubicBezTo>
                  <a:pt x="771237" y="171611"/>
                  <a:pt x="828964" y="349411"/>
                  <a:pt x="886691" y="527212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683624" y="2775225"/>
            <a:ext cx="540328" cy="323878"/>
          </a:xfrm>
          <a:custGeom>
            <a:avLst/>
            <a:gdLst>
              <a:gd name="connsiteX0" fmla="*/ 0 w 540328"/>
              <a:gd name="connsiteY0" fmla="*/ 19078 h 323878"/>
              <a:gd name="connsiteX1" fmla="*/ 360219 w 540328"/>
              <a:gd name="connsiteY1" fmla="*/ 32932 h 323878"/>
              <a:gd name="connsiteX2" fmla="*/ 540328 w 540328"/>
              <a:gd name="connsiteY2" fmla="*/ 323878 h 32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328" h="323878">
                <a:moveTo>
                  <a:pt x="0" y="19078"/>
                </a:moveTo>
                <a:cubicBezTo>
                  <a:pt x="135082" y="605"/>
                  <a:pt x="270164" y="-17868"/>
                  <a:pt x="360219" y="32932"/>
                </a:cubicBezTo>
                <a:cubicBezTo>
                  <a:pt x="450274" y="83732"/>
                  <a:pt x="495301" y="203805"/>
                  <a:pt x="540328" y="323878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4"/>
          <a:srcRect t="13773" b="12468"/>
          <a:stretch/>
        </p:blipFill>
        <p:spPr>
          <a:xfrm>
            <a:off x="3504950" y="4696735"/>
            <a:ext cx="2266151" cy="16714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 flipH="1">
            <a:off x="3736935" y="6329453"/>
            <a:ext cx="18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TARGET VICTIM</a:t>
            </a:r>
          </a:p>
        </p:txBody>
      </p:sp>
      <p:cxnSp>
        <p:nvCxnSpPr>
          <p:cNvPr id="21" name="Elbow Connector 20"/>
          <p:cNvCxnSpPr>
            <a:stCxn id="11" idx="2"/>
          </p:cNvCxnSpPr>
          <p:nvPr/>
        </p:nvCxnSpPr>
        <p:spPr>
          <a:xfrm rot="16200000" flipH="1">
            <a:off x="3442538" y="2343240"/>
            <a:ext cx="1133185" cy="1042612"/>
          </a:xfrm>
          <a:prstGeom prst="bentConnector3">
            <a:avLst>
              <a:gd name="adj1" fmla="val 62226"/>
            </a:avLst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2"/>
            <a:endCxn id="44" idx="1"/>
          </p:cNvCxnSpPr>
          <p:nvPr/>
        </p:nvCxnSpPr>
        <p:spPr>
          <a:xfrm rot="16200000" flipH="1">
            <a:off x="1796559" y="3824083"/>
            <a:ext cx="1145498" cy="2271283"/>
          </a:xfrm>
          <a:prstGeom prst="bentConnector2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3"/>
          </p:cNvCxnSpPr>
          <p:nvPr/>
        </p:nvCxnSpPr>
        <p:spPr>
          <a:xfrm>
            <a:off x="2320738" y="3746647"/>
            <a:ext cx="1509851" cy="1297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9272618" y="1249458"/>
            <a:ext cx="322061" cy="24533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9662789" y="1249458"/>
            <a:ext cx="322061" cy="24533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0048690" y="1249458"/>
            <a:ext cx="322061" cy="24533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0432616" y="1249458"/>
            <a:ext cx="322061" cy="24533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0816542" y="1249985"/>
            <a:ext cx="322061" cy="24533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1200468" y="1246121"/>
            <a:ext cx="322061" cy="24533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1578148" y="1246121"/>
            <a:ext cx="322061" cy="2453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68455" y="2456922"/>
            <a:ext cx="1978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rPr>
              <a:t>**Compromised**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9267154" y="1252795"/>
            <a:ext cx="322061" cy="24533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9657325" y="1252795"/>
            <a:ext cx="322061" cy="24533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0043226" y="1252795"/>
            <a:ext cx="322061" cy="24533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0427152" y="1252795"/>
            <a:ext cx="322061" cy="24533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0811078" y="1253322"/>
            <a:ext cx="322061" cy="24533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1195004" y="1249458"/>
            <a:ext cx="322061" cy="24533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426" t="16411" r="4288" b="12527"/>
          <a:stretch/>
        </p:blipFill>
        <p:spPr>
          <a:xfrm>
            <a:off x="11572684" y="1249458"/>
            <a:ext cx="322061" cy="24533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7563" y="4591266"/>
            <a:ext cx="1235608" cy="1034915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 flipH="1">
            <a:off x="10599892" y="3400276"/>
            <a:ext cx="157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Gill Sans Light" charset="0"/>
                <a:ea typeface="Gill Sans Light" charset="0"/>
                <a:cs typeface="Gill Sans Light" charset="0"/>
              </a:rPr>
              <a:t>RPI CAMERA</a:t>
            </a:r>
            <a:endParaRPr lang="en-US" b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 flipH="1">
            <a:off x="10599892" y="4910586"/>
            <a:ext cx="157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IP CAMERA</a:t>
            </a:r>
          </a:p>
        </p:txBody>
      </p:sp>
      <p:sp>
        <p:nvSpPr>
          <p:cNvPr id="94" name="Freeform 93"/>
          <p:cNvSpPr/>
          <p:nvPr/>
        </p:nvSpPr>
        <p:spPr>
          <a:xfrm rot="1070092">
            <a:off x="8952408" y="3278262"/>
            <a:ext cx="187436" cy="481357"/>
          </a:xfrm>
          <a:custGeom>
            <a:avLst/>
            <a:gdLst>
              <a:gd name="connsiteX0" fmla="*/ 10665 w 121501"/>
              <a:gd name="connsiteY0" fmla="*/ 0 h 429491"/>
              <a:gd name="connsiteX1" fmla="*/ 10665 w 121501"/>
              <a:gd name="connsiteY1" fmla="*/ 207818 h 429491"/>
              <a:gd name="connsiteX2" fmla="*/ 121501 w 121501"/>
              <a:gd name="connsiteY2" fmla="*/ 429491 h 42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01" h="429491">
                <a:moveTo>
                  <a:pt x="10665" y="0"/>
                </a:moveTo>
                <a:cubicBezTo>
                  <a:pt x="1428" y="68118"/>
                  <a:pt x="-7808" y="136236"/>
                  <a:pt x="10665" y="207818"/>
                </a:cubicBezTo>
                <a:cubicBezTo>
                  <a:pt x="29138" y="279400"/>
                  <a:pt x="121501" y="429491"/>
                  <a:pt x="121501" y="429491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 rot="1070092">
            <a:off x="8711233" y="3196916"/>
            <a:ext cx="227353" cy="673397"/>
          </a:xfrm>
          <a:custGeom>
            <a:avLst/>
            <a:gdLst>
              <a:gd name="connsiteX0" fmla="*/ 4968 w 157368"/>
              <a:gd name="connsiteY0" fmla="*/ 0 h 498764"/>
              <a:gd name="connsiteX1" fmla="*/ 18823 w 157368"/>
              <a:gd name="connsiteY1" fmla="*/ 277091 h 498764"/>
              <a:gd name="connsiteX2" fmla="*/ 157368 w 157368"/>
              <a:gd name="connsiteY2" fmla="*/ 498764 h 498764"/>
              <a:gd name="connsiteX3" fmla="*/ 157368 w 157368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68" h="498764">
                <a:moveTo>
                  <a:pt x="4968" y="0"/>
                </a:moveTo>
                <a:cubicBezTo>
                  <a:pt x="-805" y="96982"/>
                  <a:pt x="-6577" y="193964"/>
                  <a:pt x="18823" y="277091"/>
                </a:cubicBezTo>
                <a:cubicBezTo>
                  <a:pt x="44223" y="360218"/>
                  <a:pt x="157368" y="498764"/>
                  <a:pt x="157368" y="498764"/>
                </a:cubicBezTo>
                <a:lnTo>
                  <a:pt x="157368" y="498764"/>
                </a:ln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 rot="1157787">
            <a:off x="9047281" y="4521769"/>
            <a:ext cx="84329" cy="720436"/>
          </a:xfrm>
          <a:custGeom>
            <a:avLst/>
            <a:gdLst>
              <a:gd name="connsiteX0" fmla="*/ 42765 w 84329"/>
              <a:gd name="connsiteY0" fmla="*/ 0 h 720436"/>
              <a:gd name="connsiteX1" fmla="*/ 1201 w 84329"/>
              <a:gd name="connsiteY1" fmla="*/ 374072 h 720436"/>
              <a:gd name="connsiteX2" fmla="*/ 84329 w 84329"/>
              <a:gd name="connsiteY2" fmla="*/ 720436 h 72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29" h="720436">
                <a:moveTo>
                  <a:pt x="42765" y="0"/>
                </a:moveTo>
                <a:cubicBezTo>
                  <a:pt x="18519" y="126999"/>
                  <a:pt x="-5726" y="253999"/>
                  <a:pt x="1201" y="374072"/>
                </a:cubicBezTo>
                <a:cubicBezTo>
                  <a:pt x="8128" y="494145"/>
                  <a:pt x="84329" y="720436"/>
                  <a:pt x="84329" y="720436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 rot="1157787">
            <a:off x="8763404" y="4392495"/>
            <a:ext cx="128376" cy="955964"/>
          </a:xfrm>
          <a:custGeom>
            <a:avLst/>
            <a:gdLst>
              <a:gd name="connsiteX0" fmla="*/ 45248 w 128376"/>
              <a:gd name="connsiteY0" fmla="*/ 0 h 955964"/>
              <a:gd name="connsiteX1" fmla="*/ 3685 w 128376"/>
              <a:gd name="connsiteY1" fmla="*/ 526473 h 955964"/>
              <a:gd name="connsiteX2" fmla="*/ 128376 w 128376"/>
              <a:gd name="connsiteY2" fmla="*/ 955964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376" h="955964">
                <a:moveTo>
                  <a:pt x="45248" y="0"/>
                </a:moveTo>
                <a:cubicBezTo>
                  <a:pt x="17539" y="183573"/>
                  <a:pt x="-10170" y="367146"/>
                  <a:pt x="3685" y="526473"/>
                </a:cubicBezTo>
                <a:cubicBezTo>
                  <a:pt x="17540" y="685800"/>
                  <a:pt x="128376" y="955964"/>
                  <a:pt x="128376" y="955964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43CFFF-4B17-4565-A78D-634ABA5F436B}"/>
              </a:ext>
            </a:extLst>
          </p:cNvPr>
          <p:cNvSpPr txBox="1"/>
          <p:nvPr/>
        </p:nvSpPr>
        <p:spPr>
          <a:xfrm flipH="1">
            <a:off x="6305295" y="4257457"/>
            <a:ext cx="1802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IOT GATEWAY</a:t>
            </a:r>
          </a:p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GUARDIAN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64335" y="4477305"/>
            <a:ext cx="1285019" cy="7698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3625139" y="4043533"/>
            <a:ext cx="18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Light" charset="0"/>
                <a:ea typeface="Gill Sans Light" charset="0"/>
                <a:cs typeface="Gill Sans Light" charset="0"/>
              </a:rPr>
              <a:t>HOME ROUTER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94552" y="4738827"/>
            <a:ext cx="2467327" cy="19599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7681" y="3106317"/>
            <a:ext cx="915372" cy="915372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595950" y="2085554"/>
            <a:ext cx="1384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IoT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Hub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Motion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595950" y="367581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760508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-0.06641 0.00162 L -0.17696 0.33495 L -0.67005 0.35162 L -0.67097 0.60972 L -0.45638 0.6081 " pathEditMode="relative" rAng="0" ptsTypes="AAAAAA">
                                      <p:cBhvr>
                                        <p:cTn id="5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55" y="3048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0 L -0.0905 0 L -0.203 0.33495 L -0.69336 0.35324 L -0.69701 0.60972 L -0.45807 0.60972 " pathEditMode="relative" rAng="0" ptsTypes="AAAAAA">
                                      <p:cBhvr>
                                        <p:cTn id="5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08" y="3048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347 L -0.00195 0.0037 C -0.00573 0.00417 -0.00938 0.00532 -0.01315 0.00532 C -0.01445 0.00532 -0.02656 0.00231 -0.02839 0.00185 C -0.02943 0.00046 -0.03021 -0.00139 -0.03138 -0.00185 C -0.03451 -0.00324 -0.05417 -0.00532 -0.05469 -0.00532 L -0.09323 -0.0037 C -0.10273 -0.00324 -0.11224 -0.00324 -0.12161 -0.00185 C -0.1237 -0.00139 -0.12773 0.00185 -0.12773 0.00208 L -0.23607 0.32986 L -0.73672 0.35139 L -0.73581 0.6037 L -0.46107 0.60741 " pathEditMode="relative" rAng="0" ptsTypes="AAAAAAAAAAAAA">
                                      <p:cBhvr>
                                        <p:cTn id="6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45" y="2974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0116 L -0.16354 -0.00278 L -0.27904 0.33403 L -0.77357 0.34676 L -0.77266 0.6044 L -0.4625 0.6081 " pathEditMode="relative" rAng="0" ptsTypes="AAAAAA">
                                      <p:cBhvr>
                                        <p:cTn id="6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59" y="3037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 0 L -0.20091 -0.01065 L -0.31693 0.32407 L -0.81211 0.3412 L -0.81042 0.59537 L -0.46523 0.60486 " pathEditMode="relative" rAng="0" ptsTypes="AAAAAA">
                                      <p:cBhvr>
                                        <p:cTn id="6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57" y="2969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53 0.00555 L -0.24492 -0.00371 L -0.3582 0.32477 L -0.85443 0.34652 L -0.85273 0.60231 L -0.46745 0.60555 " pathEditMode="relative" rAng="0" ptsTypes="AAAAAA">
                                      <p:cBhvr>
                                        <p:cTn id="6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02" y="2953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00648 L -0.2806 -0.00278 L -0.3957 0.33194 L -0.89102 0.35208 L -0.88932 0.60949 L -0.46641 0.60625 " pathEditMode="relative" rAng="0" ptsTypes="AAAAAA">
                                      <p:cBhvr>
                                        <p:cTn id="6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86" y="2967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-0.06641 0.00162 L -0.17696 0.33496 L -0.67005 0.35162 L -0.67097 0.60973 L -0.45638 0.6081 " pathEditMode="relative" rAng="0" ptsTypes="AAAAAA">
                                      <p:cBhvr>
                                        <p:cTn id="9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55" y="3048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-2.96296E-6 L -0.0905 -2.96296E-6 L -0.203 0.33496 L -0.69336 0.35324 L -0.69701 0.60973 L -0.45807 0.60973 " pathEditMode="relative" rAng="0" ptsTypes="AAAAAA">
                                      <p:cBhvr>
                                        <p:cTn id="9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08" y="30486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348 L -0.00195 0.00371 C -0.00573 0.00417 -0.00938 0.00533 -0.01315 0.00533 C -0.01445 0.00533 -0.02656 0.00232 -0.02839 0.00185 C -0.02943 0.00047 -0.03021 -0.00139 -0.03138 -0.00185 C -0.03451 -0.00324 -0.05417 -0.00532 -0.05469 -0.00532 L -0.09323 -0.0037 C -0.10274 -0.00324 -0.11224 -0.00324 -0.12162 -0.00185 C -0.1237 -0.00139 -0.12774 0.00185 -0.12774 0.00209 L -0.23607 0.32986 L -0.73672 0.35139 L -0.73581 0.60371 L -0.46107 0.60741 " pathEditMode="relative" rAng="0" ptsTypes="AAAAAAAAAAAAA">
                                      <p:cBhvr>
                                        <p:cTn id="9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45" y="29745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0115 L -0.16354 -0.00277 L -0.27904 0.33403 L -0.77357 0.34676 L -0.77266 0.6044 L -0.4625 0.6081 " pathEditMode="relative" rAng="0" ptsTypes="AAAAAA">
                                      <p:cBhvr>
                                        <p:cTn id="9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59" y="3037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 -2.96296E-6 L -0.20091 -0.01065 L -0.31693 0.32408 L -0.81211 0.34121 L -0.81042 0.59537 L -0.46523 0.60486 " pathEditMode="relative" rAng="0" ptsTypes="AAAAAA">
                                      <p:cBhvr>
                                        <p:cTn id="10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57" y="29699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53 0.00556 L -0.24492 -0.0037 L -0.3582 0.32477 L -0.85443 0.34653 L -0.85273 0.60231 L -0.46745 0.60556 " pathEditMode="relative" rAng="0" ptsTypes="AAAAAA">
                                      <p:cBhvr>
                                        <p:cTn id="10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02" y="2953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00648 L -0.2806 -0.00278 L -0.3957 0.33194 L -0.89102 0.35208 L -0.88932 0.60949 L -0.46641 0.60625 " pathEditMode="relative" rAng="0" ptsTypes="AAAAAA">
                                      <p:cBhvr>
                                        <p:cTn id="10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86" y="2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60788" y="1045133"/>
            <a:ext cx="4683211" cy="3172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000" r="96125">
                        <a14:foregroundMark x1="52125" y1="58925" x2="52125" y2="58925"/>
                        <a14:foregroundMark x1="48250" y1="57192" x2="48250" y2="57192"/>
                        <a14:foregroundMark x1="48125" y1="44541" x2="48125" y2="44541"/>
                        <a14:foregroundMark x1="48375" y1="33102" x2="48375" y2="33102"/>
                        <a14:foregroundMark x1="41875" y1="34835" x2="41875" y2="34835"/>
                        <a14:foregroundMark x1="41250" y1="50260" x2="41250" y2="50260"/>
                        <a14:foregroundMark x1="29500" y1="50087" x2="29500" y2="50087"/>
                        <a14:foregroundMark x1="23500" y1="49567" x2="23500" y2="49567"/>
                        <a14:foregroundMark x1="69750" y1="45754" x2="69750" y2="45754"/>
                        <a14:foregroundMark x1="75750" y1="44367" x2="75750" y2="44367"/>
                        <a14:foregroundMark x1="75750" y1="53033" x2="75750" y2="53033"/>
                        <a14:foregroundMark x1="75750" y1="59619" x2="75750" y2="59619"/>
                        <a14:foregroundMark x1="70000" y1="60312" x2="70000" y2="60312"/>
                        <a14:foregroundMark x1="69625" y1="53033" x2="69625" y2="53033"/>
                        <a14:foregroundMark x1="51250" y1="90295" x2="51250" y2="90295"/>
                        <a14:foregroundMark x1="74625" y1="31369" x2="74625" y2="31716"/>
                        <a14:foregroundMark x1="75375" y1="26516" x2="75375" y2="26516"/>
                        <a14:foregroundMark x1="76500" y1="21837" x2="76500" y2="21837"/>
                        <a14:foregroundMark x1="23500" y1="36915" x2="23500" y2="372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9493" y="917280"/>
            <a:ext cx="6023797" cy="4344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25" b="93125" l="10000" r="93375">
                        <a14:foregroundMark x1="50813" y1="9938" x2="50813" y2="9938"/>
                        <a14:foregroundMark x1="50125" y1="7750" x2="50125" y2="7750"/>
                        <a14:foregroundMark x1="47938" y1="7187" x2="47938" y2="7187"/>
                        <a14:foregroundMark x1="84563" y1="27187" x2="84563" y2="27187"/>
                        <a14:foregroundMark x1="77500" y1="24688" x2="77500" y2="24688"/>
                        <a14:backgroundMark x1="51563" y1="87375" x2="51563" y2="87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556" y="2236571"/>
            <a:ext cx="4413422" cy="4413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47064" y="5408875"/>
            <a:ext cx="44486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5100748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By 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89617" y="4194781"/>
            <a:ext cx="3702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ill Sans Light" charset="0"/>
                <a:ea typeface="Gill Sans Light" charset="0"/>
                <a:cs typeface="Gill Sans Light" charset="0"/>
              </a:rPr>
              <a:t>Mac Address </a:t>
            </a:r>
            <a:r>
              <a:rPr lang="en-US" sz="2200" dirty="0">
                <a:latin typeface="Gill Sans Light" charset="0"/>
                <a:ea typeface="Gill Sans Light" charset="0"/>
                <a:cs typeface="Gill Sans Light" charset="0"/>
              </a:rPr>
              <a:t>Authentication while Accessing Web Service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10174" y="2086469"/>
            <a:ext cx="1887367" cy="1800001"/>
            <a:chOff x="6597469" y="2237532"/>
            <a:chExt cx="2160000" cy="2160000"/>
          </a:xfrm>
        </p:grpSpPr>
        <p:sp>
          <p:nvSpPr>
            <p:cNvPr id="20" name="Oval 19"/>
            <p:cNvSpPr/>
            <p:nvPr/>
          </p:nvSpPr>
          <p:spPr>
            <a:xfrm>
              <a:off x="6597469" y="2237532"/>
              <a:ext cx="2160000" cy="216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2486" y="2661887"/>
              <a:ext cx="1348325" cy="132441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8870622" y="2072647"/>
            <a:ext cx="2097353" cy="1800000"/>
            <a:chOff x="12192000" y="2499992"/>
            <a:chExt cx="2097353" cy="1800000"/>
          </a:xfrm>
        </p:grpSpPr>
        <p:grpSp>
          <p:nvGrpSpPr>
            <p:cNvPr id="9" name="Group 8"/>
            <p:cNvGrpSpPr/>
            <p:nvPr/>
          </p:nvGrpSpPr>
          <p:grpSpPr>
            <a:xfrm>
              <a:off x="12192000" y="2499992"/>
              <a:ext cx="2097353" cy="1800000"/>
              <a:chOff x="2547527" y="2237532"/>
              <a:chExt cx="2504866" cy="2160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779428" y="2237532"/>
                <a:ext cx="2160000" cy="21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23108" y1="38214" x2="23108" y2="38214"/>
                            <a14:foregroundMark x1="19836" y1="40000" x2="19836" y2="40000"/>
                            <a14:foregroundMark x1="15542" y1="39286" x2="15542" y2="39286"/>
                            <a14:foregroundMark x1="78937" y1="39286" x2="78937" y2="39286"/>
                            <a14:foregroundMark x1="82004" y1="38929" x2="82004" y2="38929"/>
                            <a14:foregroundMark x1="86299" y1="38929" x2="86299" y2="38929"/>
                            <a14:foregroundMark x1="46012" y1="27143" x2="43967" y2="41429"/>
                            <a14:foregroundMark x1="39673" y1="26429" x2="39059" y2="55000"/>
                            <a14:foregroundMark x1="61759" y1="30357" x2="60532" y2="39286"/>
                            <a14:foregroundMark x1="68303" y1="21071" x2="69734" y2="25000"/>
                          </a14:backgroundRemoval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47527" y="2552020"/>
                <a:ext cx="2504866" cy="1434279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13317342" y="3036011"/>
              <a:ext cx="309193" cy="296756"/>
              <a:chOff x="4397990" y="1828084"/>
              <a:chExt cx="504000" cy="5040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397990" y="1828084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3059" y="1933153"/>
                <a:ext cx="293862" cy="293862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4483466" y="4190460"/>
            <a:ext cx="3197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ill Sans Light" charset="0"/>
                <a:ea typeface="Gill Sans Light" charset="0"/>
                <a:cs typeface="Gill Sans Light" charset="0"/>
              </a:rPr>
              <a:t>Whitelist </a:t>
            </a:r>
            <a:r>
              <a:rPr lang="en-US" sz="2200" dirty="0">
                <a:latin typeface="Gill Sans Light" charset="0"/>
                <a:ea typeface="Gill Sans Light" charset="0"/>
                <a:cs typeface="Gill Sans Light" charset="0"/>
              </a:rPr>
              <a:t>of Access-List with default deny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83466" y="4938020"/>
            <a:ext cx="3950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5100"/>
                </a:solidFill>
                <a:latin typeface="Gill Sans Light" charset="0"/>
                <a:ea typeface="Gill Sans Light" charset="0"/>
                <a:cs typeface="Gill Sans Light" charset="0"/>
              </a:rPr>
              <a:t>NAT to Prevent External Access to Internal Network Layer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1556" y="4190460"/>
            <a:ext cx="2891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ill Sans Light" charset="0"/>
                <a:ea typeface="Gill Sans Light" charset="0"/>
                <a:cs typeface="Gill Sans Light" charset="0"/>
              </a:rPr>
              <a:t>Detect Anomaly in Network Traffic</a:t>
            </a:r>
            <a:endParaRPr lang="en-US" sz="2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179799" y="1690687"/>
            <a:ext cx="0" cy="4809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158270" y="1629553"/>
            <a:ext cx="0" cy="4809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472579" y="2074480"/>
            <a:ext cx="1809744" cy="18000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601" y="2203797"/>
            <a:ext cx="1537700" cy="153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90496" y="6500553"/>
            <a:ext cx="2410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Gill Sans Light" charset="0"/>
                <a:ea typeface="Gill Sans Light" charset="0"/>
                <a:cs typeface="Gill Sans Light" charset="0"/>
              </a:rPr>
              <a:t>NAT: Network Address Translation</a:t>
            </a:r>
          </a:p>
        </p:txBody>
      </p:sp>
    </p:spTree>
    <p:extLst>
      <p:ext uri="{BB962C8B-B14F-4D97-AF65-F5344CB8AC3E}">
        <p14:creationId xmlns:p14="http://schemas.microsoft.com/office/powerpoint/2010/main" val="8774408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0129" y="3420374"/>
            <a:ext cx="12192000" cy="1725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70386" y="2053087"/>
            <a:ext cx="44512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accent2"/>
                </a:solidFill>
                <a:latin typeface="Gill Sans Light" charset="0"/>
                <a:ea typeface="Gill Sans Light" charset="0"/>
                <a:cs typeface="Gill Sans Light" charset="0"/>
              </a:rPr>
              <a:t>THANK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4130" y="3289092"/>
            <a:ext cx="24237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3125810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339"/>
            <a:ext cx="12192000" cy="56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015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8003" y="2690336"/>
            <a:ext cx="8935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+mj-lt"/>
              </a:rPr>
              <a:t>Addressing Issue of </a:t>
            </a:r>
            <a:r>
              <a:rPr lang="en-US" sz="4500" b="1" dirty="0">
                <a:solidFill>
                  <a:srgbClr val="C00000"/>
                </a:solidFill>
                <a:latin typeface="+mj-lt"/>
              </a:rPr>
              <a:t>Compromised </a:t>
            </a:r>
            <a:r>
              <a:rPr lang="en-US" sz="4500" b="1" dirty="0" err="1">
                <a:latin typeface="+mj-lt"/>
              </a:rPr>
              <a:t>IoT</a:t>
            </a:r>
            <a:r>
              <a:rPr lang="en-US" sz="4500" b="1" dirty="0">
                <a:latin typeface="+mj-lt"/>
              </a:rPr>
              <a:t> Devices</a:t>
            </a:r>
          </a:p>
        </p:txBody>
      </p:sp>
    </p:spTree>
    <p:extLst>
      <p:ext uri="{BB962C8B-B14F-4D97-AF65-F5344CB8AC3E}">
        <p14:creationId xmlns:p14="http://schemas.microsoft.com/office/powerpoint/2010/main" val="159487635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3" name="Oval 2"/>
          <p:cNvSpPr/>
          <p:nvPr/>
        </p:nvSpPr>
        <p:spPr>
          <a:xfrm>
            <a:off x="1979603" y="2072017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8544" y="2486364"/>
            <a:ext cx="1956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Gill Sans Light" charset="0"/>
                <a:ea typeface="Gill Sans Light" charset="0"/>
                <a:cs typeface="Gill Sans Light" charset="0"/>
              </a:rPr>
              <a:t>IP Address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8651" y="2486364"/>
            <a:ext cx="2840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Gill Sans Light" charset="0"/>
                <a:ea typeface="Gill Sans Light" charset="0"/>
                <a:cs typeface="Gill Sans Light" charset="0"/>
              </a:rPr>
              <a:t>Domain Name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785360" y="2701808"/>
            <a:ext cx="4532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97480" y="2805150"/>
            <a:ext cx="2218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216.58.221.78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49388" y="2805150"/>
            <a:ext cx="2218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www.google.com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75462" y="3637361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8544" y="3637361"/>
            <a:ext cx="4939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Prevent </a:t>
            </a:r>
            <a:r>
              <a:rPr lang="en-US" sz="2400" b="1" dirty="0">
                <a:latin typeface="Gill Sans Light" charset="0"/>
                <a:ea typeface="Gill Sans Light" charset="0"/>
                <a:cs typeface="Gill Sans Light" charset="0"/>
              </a:rPr>
              <a:t>infected </a:t>
            </a:r>
            <a:r>
              <a:rPr lang="en-US" sz="2400" b="1" dirty="0" err="1">
                <a:latin typeface="Gill Sans Light" charset="0"/>
                <a:ea typeface="Gill Sans Light" charset="0"/>
                <a:cs typeface="Gill Sans Light" charset="0"/>
              </a:rPr>
              <a:t>IoT</a:t>
            </a:r>
            <a:r>
              <a:rPr lang="en-US" sz="2400" b="1" dirty="0">
                <a:latin typeface="Gill Sans Light" charset="0"/>
                <a:ea typeface="Gill Sans Light" charset="0"/>
                <a:cs typeface="Gill Sans Light" charset="0"/>
              </a:rPr>
              <a:t> devices from </a:t>
            </a:r>
            <a:r>
              <a:rPr lang="en-US" sz="2400" b="1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infecting others </a:t>
            </a:r>
          </a:p>
        </p:txBody>
      </p:sp>
      <p:sp>
        <p:nvSpPr>
          <p:cNvPr id="16" name="Oval 15"/>
          <p:cNvSpPr/>
          <p:nvPr/>
        </p:nvSpPr>
        <p:spPr>
          <a:xfrm>
            <a:off x="1975462" y="5123872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28544" y="5123872"/>
            <a:ext cx="4939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Detect</a:t>
            </a:r>
            <a:r>
              <a:rPr lang="en-US" sz="2400" b="1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malicious traffic </a:t>
            </a:r>
            <a:r>
              <a:rPr lang="en-US" sz="2400" b="1" dirty="0">
                <a:latin typeface="Gill Sans Light" charset="0"/>
                <a:ea typeface="Gill Sans Light" charset="0"/>
                <a:cs typeface="Gill Sans Light" charset="0"/>
              </a:rPr>
              <a:t>targeting to </a:t>
            </a:r>
            <a:r>
              <a:rPr lang="en-US" sz="2400" b="1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compromise </a:t>
            </a:r>
          </a:p>
          <a:p>
            <a:r>
              <a:rPr lang="en-US" sz="2400" b="1" dirty="0" err="1">
                <a:latin typeface="Gill Sans Light" charset="0"/>
                <a:ea typeface="Gill Sans Light" charset="0"/>
                <a:cs typeface="Gill Sans Light" charset="0"/>
              </a:rPr>
              <a:t>IoT</a:t>
            </a:r>
            <a:r>
              <a:rPr lang="en-US" sz="2400" b="1" dirty="0">
                <a:latin typeface="Gill Sans Light" charset="0"/>
                <a:ea typeface="Gill Sans Light" charset="0"/>
                <a:cs typeface="Gill Sans Light" charset="0"/>
              </a:rPr>
              <a:t> devices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3668" t="10351" r="13844" b="12137"/>
          <a:stretch/>
        </p:blipFill>
        <p:spPr>
          <a:xfrm>
            <a:off x="9051236" y="2215828"/>
            <a:ext cx="867526" cy="9276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207" y="3719083"/>
            <a:ext cx="916555" cy="9165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6900" y1="7500" x2="36900" y2="7500"/>
                        <a14:foregroundMark x1="43000" y1="6400" x2="43000" y2="6400"/>
                        <a14:foregroundMark x1="44400" y1="5200" x2="44400" y2="5200"/>
                        <a14:foregroundMark x1="37800" y1="5800" x2="37800" y2="5800"/>
                        <a14:foregroundMark x1="45900" y1="5000" x2="45900" y2="5000"/>
                        <a14:foregroundMark x1="95200" y1="71900" x2="95200" y2="71900"/>
                        <a14:foregroundMark x1="17600" y1="27400" x2="17600" y2="27400"/>
                        <a14:foregroundMark x1="18700" y1="29800" x2="18700" y2="29800"/>
                        <a14:foregroundMark x1="21300" y1="33800" x2="21300" y2="33800"/>
                        <a14:foregroundMark x1="11100" y1="20900" x2="11100" y2="20900"/>
                        <a14:foregroundMark x1="19900" y1="42400" x2="19900" y2="42400"/>
                        <a14:foregroundMark x1="22300" y1="36800" x2="21600" y2="39900"/>
                        <a14:foregroundMark x1="21100" y1="43600" x2="20500" y2="42200"/>
                        <a14:foregroundMark x1="93800" y1="71200" x2="96400" y2="72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2303" y="5004782"/>
            <a:ext cx="1134544" cy="11345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27371" flipH="1">
            <a:off x="8975560" y="5880259"/>
            <a:ext cx="215812" cy="2158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63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43682" flipH="1">
            <a:off x="8742328" y="5880260"/>
            <a:ext cx="215812" cy="2158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63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27371" flipH="1">
            <a:off x="9109084" y="5749653"/>
            <a:ext cx="127809" cy="1278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14500" y="3414729"/>
            <a:ext cx="8701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31273" y="4810136"/>
            <a:ext cx="8701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28544" y="2082608"/>
            <a:ext cx="4939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User </a:t>
            </a:r>
            <a:r>
              <a:rPr lang="en-US" sz="2400" b="1" dirty="0">
                <a:latin typeface="Gill Sans Light" charset="0"/>
                <a:ea typeface="Gill Sans Light" charset="0"/>
                <a:cs typeface="Gill Sans Light" charset="0"/>
              </a:rPr>
              <a:t>able to </a:t>
            </a:r>
            <a:r>
              <a:rPr lang="en-US" sz="2400" b="1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understand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8200" y="1328484"/>
            <a:ext cx="2736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Gill Sans Light" charset="0"/>
                <a:ea typeface="Gill Sans Light" charset="0"/>
                <a:cs typeface="Gill Sans Light" charset="0"/>
              </a:rPr>
              <a:t>If there is more time</a:t>
            </a:r>
            <a:r>
              <a:rPr lang="mr-IN" sz="2200" dirty="0">
                <a:solidFill>
                  <a:srgbClr val="002060"/>
                </a:solidFill>
                <a:latin typeface="Gill Sans Light" charset="0"/>
                <a:ea typeface="Gill Sans Light" charset="0"/>
                <a:cs typeface="Gill Sans Light" charset="0"/>
              </a:rPr>
              <a:t>…</a:t>
            </a:r>
            <a:endParaRPr lang="en-US" sz="2200" dirty="0">
              <a:solidFill>
                <a:srgbClr val="002060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1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57" y="2796199"/>
            <a:ext cx="8720881" cy="124856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321" y="1663989"/>
            <a:ext cx="6817357" cy="3408679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736" y="1528977"/>
            <a:ext cx="5218017" cy="3678702"/>
          </a:xfrm>
          <a:prstGeom prst="rect">
            <a:avLst/>
          </a:prstGeom>
          <a:effectLst>
            <a:softEdge rad="495300"/>
          </a:effectLst>
        </p:spPr>
      </p:pic>
      <p:cxnSp>
        <p:nvCxnSpPr>
          <p:cNvPr id="7" name="Straight Arrow Connector 6"/>
          <p:cNvCxnSpPr>
            <a:endCxn id="7" idx="1"/>
          </p:cNvCxnSpPr>
          <p:nvPr/>
        </p:nvCxnSpPr>
        <p:spPr>
          <a:xfrm>
            <a:off x="5920353" y="3368328"/>
            <a:ext cx="7133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91322" y="4834467"/>
            <a:ext cx="44093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Malware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Networked Devices </a:t>
            </a: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running Linux into </a:t>
            </a:r>
            <a:r>
              <a:rPr lang="en-US" sz="2000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Remotely Controlled “</a:t>
            </a:r>
            <a:r>
              <a:rPr lang="en-US" sz="2400" b="1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bots</a:t>
            </a:r>
            <a:r>
              <a:rPr lang="en-US" sz="2000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”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Large-Scale</a:t>
            </a: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 DDOS Attack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625" y="4133589"/>
            <a:ext cx="312963" cy="312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62526">
            <a:off x="7818092" y="3992362"/>
            <a:ext cx="223947" cy="223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913" y="3724675"/>
            <a:ext cx="312963" cy="3129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8331">
            <a:off x="9528266" y="3292702"/>
            <a:ext cx="312963" cy="3129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403814">
            <a:off x="10141002" y="3085319"/>
            <a:ext cx="312963" cy="2910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976" y="3014713"/>
            <a:ext cx="312963" cy="3129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946" y="3354572"/>
            <a:ext cx="312963" cy="3129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30518">
            <a:off x="9512786" y="2757063"/>
            <a:ext cx="234994" cy="2349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5089" y="2443455"/>
            <a:ext cx="207503" cy="2075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29017">
            <a:off x="7519510" y="2858232"/>
            <a:ext cx="312963" cy="3129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54203">
            <a:off x="10623977" y="2724813"/>
            <a:ext cx="256020" cy="2560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71866">
            <a:off x="9483054" y="2371817"/>
            <a:ext cx="149903" cy="1499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27632">
            <a:off x="9005772" y="2689645"/>
            <a:ext cx="213108" cy="2131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38258" y="4828423"/>
            <a:ext cx="260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Secure </a:t>
            </a:r>
            <a:r>
              <a:rPr lang="en-US" sz="2000" dirty="0" err="1">
                <a:solidFill>
                  <a:srgbClr val="C00000"/>
                </a:solidFill>
                <a:latin typeface="Gill Sans Light" charset="0"/>
                <a:ea typeface="Gill Sans Light" charset="0"/>
                <a:cs typeface="Gill Sans Light" charset="0"/>
              </a:rPr>
              <a:t>IoT</a:t>
            </a:r>
            <a:endParaRPr lang="en-US" sz="2000" dirty="0">
              <a:solidFill>
                <a:srgbClr val="C00000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620" y="6400108"/>
            <a:ext cx="2573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Gill Sans Light" charset="0"/>
                <a:ea typeface="Gill Sans Light" charset="0"/>
                <a:cs typeface="Gill Sans Light" charset="0"/>
              </a:rPr>
              <a:t>DDOS: Distributed Denial of Service</a:t>
            </a:r>
          </a:p>
        </p:txBody>
      </p:sp>
    </p:spTree>
    <p:extLst>
      <p:ext uri="{BB962C8B-B14F-4D97-AF65-F5344CB8AC3E}">
        <p14:creationId xmlns:p14="http://schemas.microsoft.com/office/powerpoint/2010/main" val="20554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949 L -0.00039 -0.1747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82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324 L -0.20911 0.00347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6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21341 -0.0018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9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21341 -0.00185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9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21342 -0.0018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9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7454 L -0.22201 -0.1747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9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1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544715"/>
            <a:ext cx="12192000" cy="5313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9920" y="2169278"/>
            <a:ext cx="1894115" cy="1861457"/>
          </a:xfrm>
          <a:prstGeom prst="ellipse">
            <a:avLst/>
          </a:prstGeom>
          <a:solidFill>
            <a:schemeClr val="bg1"/>
          </a:solidFill>
          <a:ln>
            <a:solidFill>
              <a:srgbClr val="9A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05" y="1544715"/>
            <a:ext cx="7134946" cy="53132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19175" y="4201357"/>
            <a:ext cx="2086253" cy="1995257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2086128" y="5773547"/>
            <a:ext cx="9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  <a:ea typeface="Charlemagne Std" charset="0"/>
                <a:cs typeface="Charlemagne Std" charset="0"/>
              </a:rPr>
              <a:t>Hacker</a:t>
            </a:r>
            <a:r>
              <a:rPr lang="en-SG" dirty="0">
                <a:ea typeface="Charlemagne Std" charset="0"/>
                <a:cs typeface="Charlemagne Std" charset="0"/>
              </a:rPr>
              <a:t> </a:t>
            </a:r>
          </a:p>
        </p:txBody>
      </p:sp>
      <p:sp>
        <p:nvSpPr>
          <p:cNvPr id="8" name="Oval 7"/>
          <p:cNvSpPr/>
          <p:nvPr/>
        </p:nvSpPr>
        <p:spPr>
          <a:xfrm>
            <a:off x="4113418" y="4734560"/>
            <a:ext cx="316342" cy="2844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20320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1850132" y="6196614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  <a:ea typeface="Charlemagne Std" charset="0"/>
                <a:cs typeface="Charlemagne Std" charset="0"/>
              </a:rPr>
              <a:t>Launch an Attack</a:t>
            </a:r>
            <a:endParaRPr lang="en-SG" dirty="0">
              <a:ea typeface="Charlemagne Std" charset="0"/>
              <a:cs typeface="Charlemagne Std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6D93A-F0B5-4259-A19E-F6D16B6367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0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544715"/>
            <a:ext cx="12192000" cy="5313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109920" y="2169278"/>
            <a:ext cx="1894115" cy="1861457"/>
          </a:xfrm>
          <a:prstGeom prst="ellipse">
            <a:avLst/>
          </a:prstGeom>
          <a:solidFill>
            <a:schemeClr val="bg1"/>
          </a:solidFill>
          <a:ln>
            <a:solidFill>
              <a:srgbClr val="9A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05" y="1544715"/>
            <a:ext cx="7134946" cy="53132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19175" y="4201357"/>
            <a:ext cx="2086253" cy="1995257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2086128" y="5773547"/>
            <a:ext cx="9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Hacker</a:t>
            </a:r>
            <a:r>
              <a:rPr lang="en-SG" dirty="0"/>
              <a:t> </a:t>
            </a:r>
          </a:p>
        </p:txBody>
      </p:sp>
      <p:sp>
        <p:nvSpPr>
          <p:cNvPr id="8" name="Oval 7"/>
          <p:cNvSpPr/>
          <p:nvPr/>
        </p:nvSpPr>
        <p:spPr>
          <a:xfrm>
            <a:off x="4113418" y="4734560"/>
            <a:ext cx="316342" cy="2844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20320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1850132" y="6196614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Launch an Attack</a:t>
            </a:r>
            <a:endParaRPr lang="en-SG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8A66D9-A99B-4A2E-8A7B-A54241FB83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Background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05344" y="1170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4063 -0.1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544715"/>
            <a:ext cx="12192000" cy="5313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9920" y="2169278"/>
            <a:ext cx="1894115" cy="1861457"/>
          </a:xfrm>
          <a:prstGeom prst="ellipse">
            <a:avLst/>
          </a:prstGeom>
          <a:solidFill>
            <a:schemeClr val="bg1"/>
          </a:solidFill>
          <a:ln>
            <a:solidFill>
              <a:srgbClr val="9A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05" y="1544715"/>
            <a:ext cx="7134946" cy="53132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19175" y="4201357"/>
            <a:ext cx="2086253" cy="1995257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2086128" y="5773547"/>
            <a:ext cx="9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Hacker</a:t>
            </a:r>
            <a:r>
              <a:rPr lang="en-SG" dirty="0"/>
              <a:t> </a:t>
            </a:r>
          </a:p>
        </p:txBody>
      </p:sp>
      <p:sp>
        <p:nvSpPr>
          <p:cNvPr id="9" name="Oval 8"/>
          <p:cNvSpPr/>
          <p:nvPr/>
        </p:nvSpPr>
        <p:spPr>
          <a:xfrm>
            <a:off x="5902317" y="3545840"/>
            <a:ext cx="316342" cy="2844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20320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/>
          <p:cNvSpPr/>
          <p:nvPr/>
        </p:nvSpPr>
        <p:spPr>
          <a:xfrm>
            <a:off x="5935449" y="3525964"/>
            <a:ext cx="316342" cy="2844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20320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/>
          <p:cNvSpPr/>
          <p:nvPr/>
        </p:nvSpPr>
        <p:spPr>
          <a:xfrm>
            <a:off x="5968580" y="3479579"/>
            <a:ext cx="316342" cy="2844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20320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1850132" y="6196614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Launch an Attack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93427-5A6D-4B06-A216-7A6A3BDA804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7660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0.04179 0.3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15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0.2013 0.197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98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25404 0.027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2" y="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1544715"/>
            <a:ext cx="12192000" cy="5313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9920" y="2169278"/>
            <a:ext cx="1894115" cy="1861457"/>
          </a:xfrm>
          <a:prstGeom prst="ellipse">
            <a:avLst/>
          </a:prstGeom>
          <a:solidFill>
            <a:schemeClr val="bg1"/>
          </a:solidFill>
          <a:ln>
            <a:solidFill>
              <a:srgbClr val="9A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05" y="1544715"/>
            <a:ext cx="7134946" cy="53132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19175" y="4201357"/>
            <a:ext cx="2086253" cy="1995257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2086128" y="5773547"/>
            <a:ext cx="9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Hacker</a:t>
            </a:r>
            <a:r>
              <a:rPr lang="en-SG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50132" y="6196614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Launch an Attack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6334606" y="6196614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Compromised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8260722" y="5544784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Compromised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8348859" y="4299873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Compromised</a:t>
            </a:r>
            <a:endParaRPr lang="en-SG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C0E282-0616-487C-9228-5328AD0470E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4250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544715"/>
            <a:ext cx="12192000" cy="5313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09920" y="2169278"/>
            <a:ext cx="1894115" cy="1861457"/>
          </a:xfrm>
          <a:prstGeom prst="ellipse">
            <a:avLst/>
          </a:prstGeom>
          <a:solidFill>
            <a:schemeClr val="bg1"/>
          </a:solidFill>
          <a:ln>
            <a:solidFill>
              <a:srgbClr val="9A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05" y="1544715"/>
            <a:ext cx="7134946" cy="53132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19175" y="4201357"/>
            <a:ext cx="2086253" cy="1995257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2086128" y="5773547"/>
            <a:ext cx="9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Hacker</a:t>
            </a:r>
            <a:r>
              <a:rPr lang="en-SG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50132" y="6196614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Launch an Attack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6334606" y="6196614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Compromised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8260722" y="5544784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Compromised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8348859" y="4299873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Compromised</a:t>
            </a:r>
            <a:endParaRPr lang="en-SG" dirty="0"/>
          </a:p>
        </p:txBody>
      </p:sp>
      <p:sp>
        <p:nvSpPr>
          <p:cNvPr id="9" name="Oval 8"/>
          <p:cNvSpPr/>
          <p:nvPr/>
        </p:nvSpPr>
        <p:spPr>
          <a:xfrm>
            <a:off x="5902317" y="5198985"/>
            <a:ext cx="316342" cy="2844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20320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/>
          <p:cNvSpPr/>
          <p:nvPr/>
        </p:nvSpPr>
        <p:spPr>
          <a:xfrm>
            <a:off x="7816432" y="4669205"/>
            <a:ext cx="316342" cy="2844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20320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/>
          <p:cNvSpPr/>
          <p:nvPr/>
        </p:nvSpPr>
        <p:spPr>
          <a:xfrm>
            <a:off x="8487609" y="3542783"/>
            <a:ext cx="316342" cy="2844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20320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67C2411-438F-464D-87C6-34BE1ABF43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3692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6.2963E-6 C -0.00026 -0.09328 -0.00052 -0.18634 -0.00078 -0.27962 L 0.15638 -0.42245 " pathEditMode="relative" ptsTypes="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7 -0.0007 L -0.19856 -0.03611 L -0.05859 -0.16945 " pathEditMode="relative" ptsTypes="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906 -0.15602 L 0 -0.3294 " pathEditMode="relative" ptsTypes="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551229"/>
            <a:ext cx="12192000" cy="5313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09920" y="2169278"/>
            <a:ext cx="1894115" cy="1861457"/>
          </a:xfrm>
          <a:prstGeom prst="ellipse">
            <a:avLst/>
          </a:prstGeom>
          <a:solidFill>
            <a:schemeClr val="bg1"/>
          </a:solidFill>
          <a:ln>
            <a:solidFill>
              <a:srgbClr val="9A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05" y="1544715"/>
            <a:ext cx="7134946" cy="53132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19175" y="4201357"/>
            <a:ext cx="2086253" cy="1995257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2086128" y="5773547"/>
            <a:ext cx="9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Hacker</a:t>
            </a:r>
            <a:r>
              <a:rPr lang="en-SG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50132" y="6196614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Launch an Attack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6334606" y="6196614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Compromised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8260722" y="5544784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Compromised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8348859" y="4299873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Compromised</a:t>
            </a:r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8547315" y="2810614"/>
            <a:ext cx="145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DDOS Victim</a:t>
            </a:r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A824B1-4E08-486D-A068-795E03B3F4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654" y="1864404"/>
            <a:ext cx="694142" cy="96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2575</TotalTime>
  <Words>307</Words>
  <Application>Microsoft Office PowerPoint</Application>
  <PresentationFormat>Widescreen</PresentationFormat>
  <Paragraphs>138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Charlemagne Std</vt:lpstr>
      <vt:lpstr>Gill Sans</vt:lpstr>
      <vt:lpstr>Gill Sans Light</vt:lpstr>
      <vt:lpstr>Gill Sans SemiBold</vt:lpstr>
      <vt:lpstr>Arial</vt:lpstr>
      <vt:lpstr>Calibri</vt:lpstr>
      <vt:lpstr>Gill Sans MT</vt:lpstr>
      <vt:lpstr>Office Theme</vt:lpstr>
      <vt:lpstr>Presentation</vt:lpstr>
      <vt:lpstr>Challenge Title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</vt:lpstr>
      <vt:lpstr>Overview</vt:lpstr>
      <vt:lpstr>PowerPoint Presentation</vt:lpstr>
      <vt:lpstr>PowerPoint Presentation</vt:lpstr>
      <vt:lpstr>Wireshark</vt:lpstr>
      <vt:lpstr>PowerPoint Presentation</vt:lpstr>
      <vt:lpstr>PowerPoint Presentation</vt:lpstr>
      <vt:lpstr>Security By Design</vt:lpstr>
      <vt:lpstr>PowerPoint Presentation</vt:lpstr>
      <vt:lpstr>PowerPoint Presentation</vt:lpstr>
      <vt:lpstr>Additional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 elf</dc:creator>
  <cp:lastModifiedBy>NG ROY</cp:lastModifiedBy>
  <cp:revision>870</cp:revision>
  <dcterms:created xsi:type="dcterms:W3CDTF">2017-04-10T09:24:30Z</dcterms:created>
  <dcterms:modified xsi:type="dcterms:W3CDTF">2019-02-11T09:41:28Z</dcterms:modified>
</cp:coreProperties>
</file>